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4660"/>
  </p:normalViewPr>
  <p:slideViewPr>
    <p:cSldViewPr snapToGrid="0" showGuides="1">
      <p:cViewPr varScale="1">
        <p:scale>
          <a:sx n="99" d="100"/>
          <a:sy n="99" d="100"/>
        </p:scale>
        <p:origin x="108" y="336"/>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E53253-A830-4D61-8448-52AD09246C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AC80F6E-F33B-4503-A283-7A52AB0F4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FFE145E-3C24-4467-8F1E-EAB5B86829C4}"/>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A7D0D495-9855-4F5D-AF2A-1037079573B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3102220-14E7-4E3C-B17C-C2DAA85681B3}"/>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1635506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BA434F-FFA0-4257-935D-CFAB9DB06A8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8B02E2A-DA2C-43B0-88B0-3CE50CB147B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A0DCE4D-6BD3-4ABA-878F-C852A227FD2D}"/>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4D4CD527-6D8D-41A5-A146-77E1BAD8DD4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05B2921-A90D-4A4A-BD3C-1299A68F4D01}"/>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135774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72109A3-1FCE-4278-84C8-3E510209834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CFE2CEF-D8F3-431F-8DB6-A79AD25F705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BE241C7-E629-4E16-9764-9048D717A608}"/>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BAB41BC9-440C-45BB-8A1C-64C8FA2D0E3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53E5574-A3DD-4E4F-8FEF-802019557DC5}"/>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180752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7E89C9-468E-433D-956A-7FFC8CE628E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EBF2FBB-D9F0-485E-B420-F63ECBF9D01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B72815C-AEDC-4758-9674-502F8CDAD954}"/>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518D2B17-3C64-4020-9BB6-3D30257960A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356DB69-BA19-4CA8-8C52-D3421A795D50}"/>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857921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6DB9C-E267-40BB-B892-0BFE71C1B21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C8A8B38-840F-42A0-99D6-DC7E9838AE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610FE16-0B72-48BB-A4E3-CB479BC81E66}"/>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6CD91E79-75A1-4020-BEAD-BE4217743C0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62A6CFD-3618-402A-9D1E-779143A1FEFB}"/>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265619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6DBCC7-C59D-4B48-A864-7732CACA017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D674FBF-DAEB-4110-A965-5F8579C5930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6F7CD27-447D-407F-834D-02B741B7AB2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7259106-EEB4-4952-8234-741E47E7F58A}"/>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6" name="Fußzeilenplatzhalter 5">
            <a:extLst>
              <a:ext uri="{FF2B5EF4-FFF2-40B4-BE49-F238E27FC236}">
                <a16:creationId xmlns:a16="http://schemas.microsoft.com/office/drawing/2014/main" id="{5403A5E6-76BF-48A9-82B0-0A214B0EF8E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21C261E-1820-49B3-BB6F-C6F1481E0B80}"/>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1821037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FF56B9-F2D2-4E87-820C-4D27C4E6485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8931CD0-BBC2-4F19-B50B-4BC16991E0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EDB4346-1E5E-477A-B84F-594CAAC9F23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6F9D96F-12BF-4223-A44E-B52A151216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C84A20-6CBF-478C-9799-E20B05AA034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7B200DB-E426-405C-98DE-CD96C9D9EEA8}"/>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8" name="Fußzeilenplatzhalter 7">
            <a:extLst>
              <a:ext uri="{FF2B5EF4-FFF2-40B4-BE49-F238E27FC236}">
                <a16:creationId xmlns:a16="http://schemas.microsoft.com/office/drawing/2014/main" id="{26A9D8EC-3B70-4A4F-B0E5-AB78D4AEC568}"/>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F4ED128-CBC5-4F8E-9D57-D2289198EA18}"/>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159499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DE6831-018B-448A-A2AF-AFC5EFE11B7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B3DD4ED-CE57-4655-9937-B73A190F9737}"/>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4" name="Fußzeilenplatzhalter 3">
            <a:extLst>
              <a:ext uri="{FF2B5EF4-FFF2-40B4-BE49-F238E27FC236}">
                <a16:creationId xmlns:a16="http://schemas.microsoft.com/office/drawing/2014/main" id="{8D3AE4D7-A340-45C9-859C-565A163F5AB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9B2FBC3-0243-4424-9F6B-45468FF9E40A}"/>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315801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E203C56-326B-42C5-9159-B4297BC419FD}"/>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3" name="Fußzeilenplatzhalter 2">
            <a:extLst>
              <a:ext uri="{FF2B5EF4-FFF2-40B4-BE49-F238E27FC236}">
                <a16:creationId xmlns:a16="http://schemas.microsoft.com/office/drawing/2014/main" id="{7900F5B9-AC79-4B15-A36E-AB03F032D3F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E37B76-3A31-4032-8B39-3A2DB95B894C}"/>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4228373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78B99A-CE62-4311-B075-BCCF12E6F0D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050EBD4-DD23-4FF3-A02B-13123F2D8A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DFC6769-464C-4DD4-80D8-95777DC9A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51D54BF-A57A-493F-BB65-0550552F24B5}"/>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6" name="Fußzeilenplatzhalter 5">
            <a:extLst>
              <a:ext uri="{FF2B5EF4-FFF2-40B4-BE49-F238E27FC236}">
                <a16:creationId xmlns:a16="http://schemas.microsoft.com/office/drawing/2014/main" id="{A5EF96CD-E585-4A49-9D0D-2BBBA3FEAB5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C65E993-113A-40A4-AEBB-64D1DFA43EE5}"/>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344052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E8517C-EEBA-4EF5-8F9A-CCF393451F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41AB89D-88B6-40CE-90DF-6D6D987F1E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FCDE309-35AA-4311-9C07-6173F4E279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B6E9EDF-7AAA-4900-BE0B-2E96F864E447}"/>
              </a:ext>
            </a:extLst>
          </p:cNvPr>
          <p:cNvSpPr>
            <a:spLocks noGrp="1"/>
          </p:cNvSpPr>
          <p:nvPr>
            <p:ph type="dt" sz="half" idx="10"/>
          </p:nvPr>
        </p:nvSpPr>
        <p:spPr/>
        <p:txBody>
          <a:bodyPr/>
          <a:lstStyle/>
          <a:p>
            <a:fld id="{0CB1F008-0D10-4EAD-B587-462B31E33416}" type="datetimeFigureOut">
              <a:rPr lang="de-DE" smtClean="0"/>
              <a:t>11.07.2024</a:t>
            </a:fld>
            <a:endParaRPr lang="de-DE"/>
          </a:p>
        </p:txBody>
      </p:sp>
      <p:sp>
        <p:nvSpPr>
          <p:cNvPr id="6" name="Fußzeilenplatzhalter 5">
            <a:extLst>
              <a:ext uri="{FF2B5EF4-FFF2-40B4-BE49-F238E27FC236}">
                <a16:creationId xmlns:a16="http://schemas.microsoft.com/office/drawing/2014/main" id="{F2FEE2C9-5AD1-450C-9824-F08EFD3B163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1843549-4F15-4372-AD11-E881A3CCFB1F}"/>
              </a:ext>
            </a:extLst>
          </p:cNvPr>
          <p:cNvSpPr>
            <a:spLocks noGrp="1"/>
          </p:cNvSpPr>
          <p:nvPr>
            <p:ph type="sldNum" sz="quarter" idx="12"/>
          </p:nvPr>
        </p:nvSpPr>
        <p:spPr/>
        <p:txBody>
          <a:bodyPr/>
          <a:lstStyle/>
          <a:p>
            <a:fld id="{E56DB130-E904-4E6E-AF00-B9FE2AAFFC10}" type="slidenum">
              <a:rPr lang="de-DE" smtClean="0"/>
              <a:t>‹Nr.›</a:t>
            </a:fld>
            <a:endParaRPr lang="de-DE"/>
          </a:p>
        </p:txBody>
      </p:sp>
    </p:spTree>
    <p:extLst>
      <p:ext uri="{BB962C8B-B14F-4D97-AF65-F5344CB8AC3E}">
        <p14:creationId xmlns:p14="http://schemas.microsoft.com/office/powerpoint/2010/main" val="225228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BC4CA39-193E-439D-9EDB-C50EF59AA4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631B65F-048C-4B3D-9144-405B9DB0DF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4FFDADD-E48B-44D5-B992-2BC6D8E85C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1F008-0D10-4EAD-B587-462B31E33416}" type="datetimeFigureOut">
              <a:rPr lang="de-DE" smtClean="0"/>
              <a:t>11.07.2024</a:t>
            </a:fld>
            <a:endParaRPr lang="de-DE"/>
          </a:p>
        </p:txBody>
      </p:sp>
      <p:sp>
        <p:nvSpPr>
          <p:cNvPr id="5" name="Fußzeilenplatzhalter 4">
            <a:extLst>
              <a:ext uri="{FF2B5EF4-FFF2-40B4-BE49-F238E27FC236}">
                <a16:creationId xmlns:a16="http://schemas.microsoft.com/office/drawing/2014/main" id="{D8F13075-A192-4962-B30E-7E1467F7A5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281B094-5BE8-41BF-A074-FAE000EE26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DB130-E904-4E6E-AF00-B9FE2AAFFC10}" type="slidenum">
              <a:rPr lang="de-DE" smtClean="0"/>
              <a:t>‹Nr.›</a:t>
            </a:fld>
            <a:endParaRPr lang="de-DE"/>
          </a:p>
        </p:txBody>
      </p:sp>
    </p:spTree>
    <p:extLst>
      <p:ext uri="{BB962C8B-B14F-4D97-AF65-F5344CB8AC3E}">
        <p14:creationId xmlns:p14="http://schemas.microsoft.com/office/powerpoint/2010/main" val="305127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monika.john@spk-in-ei.de" TargetMode="External"/><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C816985C-ABD1-4544-B21E-67833AB2A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702" y="148287"/>
            <a:ext cx="1342140" cy="808742"/>
          </a:xfrm>
          <a:prstGeom prst="rect">
            <a:avLst/>
          </a:prstGeom>
        </p:spPr>
      </p:pic>
      <p:sp>
        <p:nvSpPr>
          <p:cNvPr id="5" name="Textfeld 4">
            <a:extLst>
              <a:ext uri="{FF2B5EF4-FFF2-40B4-BE49-F238E27FC236}">
                <a16:creationId xmlns:a16="http://schemas.microsoft.com/office/drawing/2014/main" id="{67F4951A-BA8B-4E9B-8F66-7B8C185A59C1}"/>
              </a:ext>
            </a:extLst>
          </p:cNvPr>
          <p:cNvSpPr txBox="1"/>
          <p:nvPr/>
        </p:nvSpPr>
        <p:spPr>
          <a:xfrm>
            <a:off x="3080492" y="478010"/>
            <a:ext cx="6037166" cy="369332"/>
          </a:xfrm>
          <a:prstGeom prst="rect">
            <a:avLst/>
          </a:prstGeom>
          <a:noFill/>
        </p:spPr>
        <p:txBody>
          <a:bodyPr wrap="none" rtlCol="0">
            <a:spAutoFit/>
          </a:bodyPr>
          <a:lstStyle/>
          <a:p>
            <a:r>
              <a:rPr lang="de-DE" b="1" dirty="0">
                <a:latin typeface="Sparkasse Rg" panose="020B0504050602020204" pitchFamily="34" charset="0"/>
              </a:rPr>
              <a:t>Deine Checkliste für die Wettbewerbsrunde 2024/2025</a:t>
            </a:r>
          </a:p>
        </p:txBody>
      </p:sp>
      <p:sp>
        <p:nvSpPr>
          <p:cNvPr id="6" name="Pfeil: nach rechts 5">
            <a:extLst>
              <a:ext uri="{FF2B5EF4-FFF2-40B4-BE49-F238E27FC236}">
                <a16:creationId xmlns:a16="http://schemas.microsoft.com/office/drawing/2014/main" id="{386F2F08-3254-4FD1-A988-FBEA6F002479}"/>
              </a:ext>
            </a:extLst>
          </p:cNvPr>
          <p:cNvSpPr/>
          <p:nvPr/>
        </p:nvSpPr>
        <p:spPr>
          <a:xfrm>
            <a:off x="346702" y="1952939"/>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Coaching</a:t>
            </a:r>
          </a:p>
        </p:txBody>
      </p:sp>
      <p:sp>
        <p:nvSpPr>
          <p:cNvPr id="13" name="Textfeld 12">
            <a:extLst>
              <a:ext uri="{FF2B5EF4-FFF2-40B4-BE49-F238E27FC236}">
                <a16:creationId xmlns:a16="http://schemas.microsoft.com/office/drawing/2014/main" id="{7F64E4E8-38E4-4AFF-918F-13458BA92FFE}"/>
              </a:ext>
            </a:extLst>
          </p:cNvPr>
          <p:cNvSpPr txBox="1"/>
          <p:nvPr/>
        </p:nvSpPr>
        <p:spPr>
          <a:xfrm>
            <a:off x="346702" y="1455052"/>
            <a:ext cx="11498596" cy="307777"/>
          </a:xfrm>
          <a:prstGeom prst="rect">
            <a:avLst/>
          </a:prstGeom>
          <a:noFill/>
        </p:spPr>
        <p:txBody>
          <a:bodyPr wrap="square" rtlCol="0">
            <a:spAutoFit/>
          </a:bodyPr>
          <a:lstStyle/>
          <a:p>
            <a:r>
              <a:rPr lang="de-DE" sz="1400" dirty="0">
                <a:latin typeface="Sparkasse Rg" panose="020B0504050602020204" pitchFamily="34" charset="0"/>
              </a:rPr>
              <a:t>Vielen Dank für Deine Anmeldung – damit können wir Dir eine Menge </a:t>
            </a:r>
            <a:r>
              <a:rPr lang="de-DE" sz="1400" dirty="0">
                <a:latin typeface="Sparkasse Rg" panose="020B0504050602020204" pitchFamily="34" charset="0"/>
                <a:sym typeface="Wingdings" panose="05000000000000000000" pitchFamily="2" charset="2"/>
              </a:rPr>
              <a:t></a:t>
            </a:r>
            <a:r>
              <a:rPr lang="de-DE" sz="1400" dirty="0">
                <a:latin typeface="Sparkasse Rg" panose="020B0504050602020204" pitchFamily="34" charset="0"/>
              </a:rPr>
              <a:t> für Dich kostenfreie </a:t>
            </a:r>
            <a:r>
              <a:rPr lang="de-DE" sz="1400" dirty="0">
                <a:latin typeface="Sparkasse Rg" panose="020B0504050602020204" pitchFamily="34" charset="0"/>
                <a:sym typeface="Wingdings" panose="05000000000000000000" pitchFamily="2" charset="2"/>
              </a:rPr>
              <a:t> </a:t>
            </a:r>
            <a:r>
              <a:rPr lang="de-DE" sz="1400" dirty="0">
                <a:latin typeface="Sparkasse Rg" panose="020B0504050602020204" pitchFamily="34" charset="0"/>
              </a:rPr>
              <a:t>Mehrwerte anbieten:</a:t>
            </a:r>
          </a:p>
        </p:txBody>
      </p:sp>
      <p:sp>
        <p:nvSpPr>
          <p:cNvPr id="15" name="Pfeil: nach rechts 14">
            <a:extLst>
              <a:ext uri="{FF2B5EF4-FFF2-40B4-BE49-F238E27FC236}">
                <a16:creationId xmlns:a16="http://schemas.microsoft.com/office/drawing/2014/main" id="{1E29DE58-F7B3-4FAF-A8D0-C7FDEDCBEF1A}"/>
              </a:ext>
            </a:extLst>
          </p:cNvPr>
          <p:cNvSpPr/>
          <p:nvPr/>
        </p:nvSpPr>
        <p:spPr>
          <a:xfrm>
            <a:off x="346702" y="3249905"/>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Wettbewerb im Stufenmodell</a:t>
            </a:r>
          </a:p>
        </p:txBody>
      </p:sp>
      <p:sp>
        <p:nvSpPr>
          <p:cNvPr id="16" name="Pfeil: nach rechts 15">
            <a:extLst>
              <a:ext uri="{FF2B5EF4-FFF2-40B4-BE49-F238E27FC236}">
                <a16:creationId xmlns:a16="http://schemas.microsoft.com/office/drawing/2014/main" id="{708351FA-0273-4F3B-B0F3-1D64B7A58D3C}"/>
              </a:ext>
            </a:extLst>
          </p:cNvPr>
          <p:cNvSpPr/>
          <p:nvPr/>
        </p:nvSpPr>
        <p:spPr>
          <a:xfrm>
            <a:off x="3438244" y="2957811"/>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Stufe I - Light</a:t>
            </a:r>
          </a:p>
        </p:txBody>
      </p:sp>
      <p:sp>
        <p:nvSpPr>
          <p:cNvPr id="17" name="Pfeil: nach rechts 16">
            <a:extLst>
              <a:ext uri="{FF2B5EF4-FFF2-40B4-BE49-F238E27FC236}">
                <a16:creationId xmlns:a16="http://schemas.microsoft.com/office/drawing/2014/main" id="{1B5147CB-2B86-4C44-9EEE-CB086EB486D5}"/>
              </a:ext>
            </a:extLst>
          </p:cNvPr>
          <p:cNvSpPr/>
          <p:nvPr/>
        </p:nvSpPr>
        <p:spPr>
          <a:xfrm>
            <a:off x="3438244" y="3554970"/>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Stufe II - Professional</a:t>
            </a:r>
          </a:p>
        </p:txBody>
      </p:sp>
      <p:sp>
        <p:nvSpPr>
          <p:cNvPr id="18" name="Pfeil: nach rechts 17">
            <a:extLst>
              <a:ext uri="{FF2B5EF4-FFF2-40B4-BE49-F238E27FC236}">
                <a16:creationId xmlns:a16="http://schemas.microsoft.com/office/drawing/2014/main" id="{F1465B3E-CDFC-4077-BA37-174E0A75196E}"/>
              </a:ext>
            </a:extLst>
          </p:cNvPr>
          <p:cNvSpPr/>
          <p:nvPr/>
        </p:nvSpPr>
        <p:spPr>
          <a:xfrm>
            <a:off x="3438244" y="4877072"/>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Teilnahme am Publikumspreis</a:t>
            </a:r>
          </a:p>
        </p:txBody>
      </p:sp>
      <p:sp>
        <p:nvSpPr>
          <p:cNvPr id="19" name="Pfeil: nach rechts 18">
            <a:extLst>
              <a:ext uri="{FF2B5EF4-FFF2-40B4-BE49-F238E27FC236}">
                <a16:creationId xmlns:a16="http://schemas.microsoft.com/office/drawing/2014/main" id="{D2D57BEB-4206-44F7-905C-3ABAEE0125DF}"/>
              </a:ext>
            </a:extLst>
          </p:cNvPr>
          <p:cNvSpPr/>
          <p:nvPr/>
        </p:nvSpPr>
        <p:spPr>
          <a:xfrm>
            <a:off x="3438244" y="5483562"/>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Teilnahme am Klimaschutzpreis</a:t>
            </a:r>
          </a:p>
        </p:txBody>
      </p:sp>
      <p:sp>
        <p:nvSpPr>
          <p:cNvPr id="20" name="Pfeil: nach rechts 19">
            <a:extLst>
              <a:ext uri="{FF2B5EF4-FFF2-40B4-BE49-F238E27FC236}">
                <a16:creationId xmlns:a16="http://schemas.microsoft.com/office/drawing/2014/main" id="{998FD72C-68DE-4838-AD71-96B353DB5B33}"/>
              </a:ext>
            </a:extLst>
          </p:cNvPr>
          <p:cNvSpPr/>
          <p:nvPr/>
        </p:nvSpPr>
        <p:spPr>
          <a:xfrm>
            <a:off x="346702" y="5184983"/>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weitere Optionen</a:t>
            </a:r>
          </a:p>
        </p:txBody>
      </p:sp>
      <p:sp>
        <p:nvSpPr>
          <p:cNvPr id="7" name="Legende: mit Pfeil nach unten 6">
            <a:extLst>
              <a:ext uri="{FF2B5EF4-FFF2-40B4-BE49-F238E27FC236}">
                <a16:creationId xmlns:a16="http://schemas.microsoft.com/office/drawing/2014/main" id="{A017B307-31D7-4939-9B67-29DB78D83EDA}"/>
              </a:ext>
            </a:extLst>
          </p:cNvPr>
          <p:cNvSpPr/>
          <p:nvPr/>
        </p:nvSpPr>
        <p:spPr>
          <a:xfrm>
            <a:off x="8033661" y="1952940"/>
            <a:ext cx="3116423" cy="4127782"/>
          </a:xfrm>
          <a:prstGeom prst="downArrowCallout">
            <a:avLst>
              <a:gd name="adj1" fmla="val 33789"/>
              <a:gd name="adj2" fmla="val 47085"/>
              <a:gd name="adj3" fmla="val 25000"/>
              <a:gd name="adj4" fmla="val 64977"/>
            </a:avLst>
          </a:prstGeom>
          <a:noFill/>
          <a:ln w="381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1400" b="1" dirty="0">
                <a:solidFill>
                  <a:schemeClr val="tx1"/>
                </a:solidFill>
                <a:latin typeface="Sparkasse Rg" panose="020B0504050602020204" pitchFamily="34" charset="0"/>
              </a:rPr>
              <a:t>Alles was Du jetzt noch</a:t>
            </a:r>
          </a:p>
          <a:p>
            <a:pPr algn="ctr">
              <a:lnSpc>
                <a:spcPct val="150000"/>
              </a:lnSpc>
            </a:pPr>
            <a:r>
              <a:rPr lang="de-DE" sz="1400" b="1" dirty="0">
                <a:solidFill>
                  <a:schemeClr val="tx1"/>
                </a:solidFill>
                <a:latin typeface="Sparkasse Rg" panose="020B0504050602020204" pitchFamily="34" charset="0"/>
              </a:rPr>
              <a:t>tun bzw. wissen musst,</a:t>
            </a:r>
          </a:p>
          <a:p>
            <a:pPr algn="ctr">
              <a:lnSpc>
                <a:spcPct val="150000"/>
              </a:lnSpc>
            </a:pPr>
            <a:r>
              <a:rPr lang="de-DE" sz="1400" b="1" dirty="0">
                <a:solidFill>
                  <a:schemeClr val="tx1"/>
                </a:solidFill>
                <a:latin typeface="Sparkasse Rg" panose="020B0504050602020204" pitchFamily="34" charset="0"/>
              </a:rPr>
              <a:t>haben wir kurz für Dich</a:t>
            </a:r>
          </a:p>
          <a:p>
            <a:pPr algn="ctr">
              <a:lnSpc>
                <a:spcPct val="150000"/>
              </a:lnSpc>
            </a:pPr>
            <a:r>
              <a:rPr lang="de-DE" sz="1400" b="1" dirty="0">
                <a:solidFill>
                  <a:schemeClr val="tx1"/>
                </a:solidFill>
                <a:latin typeface="Sparkasse Rg" panose="020B0504050602020204" pitchFamily="34" charset="0"/>
              </a:rPr>
              <a:t>auf den folgenden Seiten zusammengestellt.</a:t>
            </a:r>
          </a:p>
        </p:txBody>
      </p:sp>
      <p:sp>
        <p:nvSpPr>
          <p:cNvPr id="8" name="Ellipse 7">
            <a:extLst>
              <a:ext uri="{FF2B5EF4-FFF2-40B4-BE49-F238E27FC236}">
                <a16:creationId xmlns:a16="http://schemas.microsoft.com/office/drawing/2014/main" id="{D8B3E42C-4D01-4FCF-A8B1-F347E6E73B2C}"/>
              </a:ext>
            </a:extLst>
          </p:cNvPr>
          <p:cNvSpPr/>
          <p:nvPr/>
        </p:nvSpPr>
        <p:spPr>
          <a:xfrm>
            <a:off x="10509308" y="354765"/>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1</a:t>
            </a:r>
          </a:p>
        </p:txBody>
      </p:sp>
      <p:sp>
        <p:nvSpPr>
          <p:cNvPr id="21" name="Ellipse 20">
            <a:extLst>
              <a:ext uri="{FF2B5EF4-FFF2-40B4-BE49-F238E27FC236}">
                <a16:creationId xmlns:a16="http://schemas.microsoft.com/office/drawing/2014/main" id="{AD1585B8-DB90-4554-85E6-BCB3D26EA318}"/>
              </a:ext>
            </a:extLst>
          </p:cNvPr>
          <p:cNvSpPr/>
          <p:nvPr/>
        </p:nvSpPr>
        <p:spPr>
          <a:xfrm>
            <a:off x="6627841" y="3242394"/>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2</a:t>
            </a:r>
          </a:p>
        </p:txBody>
      </p:sp>
      <p:sp>
        <p:nvSpPr>
          <p:cNvPr id="22" name="Ellipse 21">
            <a:extLst>
              <a:ext uri="{FF2B5EF4-FFF2-40B4-BE49-F238E27FC236}">
                <a16:creationId xmlns:a16="http://schemas.microsoft.com/office/drawing/2014/main" id="{619F8F02-64FC-42F2-A0D8-2D4306B3163D}"/>
              </a:ext>
            </a:extLst>
          </p:cNvPr>
          <p:cNvSpPr/>
          <p:nvPr/>
        </p:nvSpPr>
        <p:spPr>
          <a:xfrm>
            <a:off x="6627840" y="1934277"/>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2</a:t>
            </a:r>
          </a:p>
        </p:txBody>
      </p:sp>
      <p:sp>
        <p:nvSpPr>
          <p:cNvPr id="23" name="Ellipse 22">
            <a:extLst>
              <a:ext uri="{FF2B5EF4-FFF2-40B4-BE49-F238E27FC236}">
                <a16:creationId xmlns:a16="http://schemas.microsoft.com/office/drawing/2014/main" id="{2BD96D56-885F-41C0-A9DB-3847F4D874AE}"/>
              </a:ext>
            </a:extLst>
          </p:cNvPr>
          <p:cNvSpPr/>
          <p:nvPr/>
        </p:nvSpPr>
        <p:spPr>
          <a:xfrm>
            <a:off x="6627839" y="5191475"/>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3</a:t>
            </a:r>
          </a:p>
        </p:txBody>
      </p:sp>
    </p:spTree>
    <p:extLst>
      <p:ext uri="{BB962C8B-B14F-4D97-AF65-F5344CB8AC3E}">
        <p14:creationId xmlns:p14="http://schemas.microsoft.com/office/powerpoint/2010/main" val="371523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C816985C-ABD1-4544-B21E-67833AB2A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702" y="148287"/>
            <a:ext cx="1342140" cy="808742"/>
          </a:xfrm>
          <a:prstGeom prst="rect">
            <a:avLst/>
          </a:prstGeom>
        </p:spPr>
      </p:pic>
      <p:sp>
        <p:nvSpPr>
          <p:cNvPr id="6" name="Pfeil: nach rechts 5">
            <a:extLst>
              <a:ext uri="{FF2B5EF4-FFF2-40B4-BE49-F238E27FC236}">
                <a16:creationId xmlns:a16="http://schemas.microsoft.com/office/drawing/2014/main" id="{386F2F08-3254-4FD1-A988-FBEA6F002479}"/>
              </a:ext>
            </a:extLst>
          </p:cNvPr>
          <p:cNvSpPr/>
          <p:nvPr/>
        </p:nvSpPr>
        <p:spPr>
          <a:xfrm>
            <a:off x="346702" y="1333490"/>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Coaching</a:t>
            </a:r>
          </a:p>
        </p:txBody>
      </p:sp>
      <p:sp>
        <p:nvSpPr>
          <p:cNvPr id="15" name="Pfeil: nach rechts 14">
            <a:extLst>
              <a:ext uri="{FF2B5EF4-FFF2-40B4-BE49-F238E27FC236}">
                <a16:creationId xmlns:a16="http://schemas.microsoft.com/office/drawing/2014/main" id="{1E29DE58-F7B3-4FAF-A8D0-C7FDEDCBEF1A}"/>
              </a:ext>
            </a:extLst>
          </p:cNvPr>
          <p:cNvSpPr/>
          <p:nvPr/>
        </p:nvSpPr>
        <p:spPr>
          <a:xfrm>
            <a:off x="346702" y="2288846"/>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Wettbewerb im Stufenmodell</a:t>
            </a:r>
          </a:p>
        </p:txBody>
      </p:sp>
      <p:sp>
        <p:nvSpPr>
          <p:cNvPr id="14" name="Textfeld 13">
            <a:extLst>
              <a:ext uri="{FF2B5EF4-FFF2-40B4-BE49-F238E27FC236}">
                <a16:creationId xmlns:a16="http://schemas.microsoft.com/office/drawing/2014/main" id="{D749DB93-DC32-4A94-8983-D13A1C906021}"/>
              </a:ext>
            </a:extLst>
          </p:cNvPr>
          <p:cNvSpPr txBox="1"/>
          <p:nvPr/>
        </p:nvSpPr>
        <p:spPr>
          <a:xfrm>
            <a:off x="3331027" y="1272695"/>
            <a:ext cx="8514269" cy="1169551"/>
          </a:xfrm>
          <a:prstGeom prst="rect">
            <a:avLst/>
          </a:prstGeom>
          <a:noFill/>
        </p:spPr>
        <p:txBody>
          <a:bodyPr wrap="square" rtlCol="0">
            <a:spAutoFit/>
          </a:bodyPr>
          <a:lstStyle/>
          <a:p>
            <a:r>
              <a:rPr lang="de-DE" sz="1400" dirty="0">
                <a:latin typeface="Sparkasse Rg" panose="020B0504050602020204" pitchFamily="34" charset="0"/>
              </a:rPr>
              <a:t>Bitte gib uns schnellstmöglich Bescheid, wenn Du ein Coaching möchtest.</a:t>
            </a:r>
          </a:p>
          <a:p>
            <a:r>
              <a:rPr lang="de-DE" sz="1400" dirty="0">
                <a:latin typeface="Sparkasse Rg" panose="020B0504050602020204" pitchFamily="34" charset="0"/>
              </a:rPr>
              <a:t>Der Gründerpreis bietet ein intensives Coaching; Du erhältst viele Impulse, die Dich und Deine Gründung</a:t>
            </a:r>
          </a:p>
          <a:p>
            <a:r>
              <a:rPr lang="de-DE" sz="1400" dirty="0">
                <a:latin typeface="Sparkasse Rg" panose="020B0504050602020204" pitchFamily="34" charset="0"/>
              </a:rPr>
              <a:t>wachsen lassen.</a:t>
            </a:r>
          </a:p>
          <a:p>
            <a:r>
              <a:rPr lang="de-DE" sz="1400" dirty="0">
                <a:latin typeface="Sparkasse Rg" panose="020B0504050602020204" pitchFamily="34" charset="0"/>
              </a:rPr>
              <a:t>Mit Hilfe der Angaben auf Deiner Anmeldung bringen wir Dich mit einem passenden Coach zusammen. </a:t>
            </a:r>
            <a:br>
              <a:rPr lang="de-DE" sz="1400" dirty="0">
                <a:latin typeface="Sparkasse Rg" panose="020B0504050602020204" pitchFamily="34" charset="0"/>
              </a:rPr>
            </a:br>
            <a:r>
              <a:rPr lang="de-DE" sz="1400" dirty="0">
                <a:latin typeface="Sparkasse Rg" panose="020B0504050602020204" pitchFamily="34" charset="0"/>
              </a:rPr>
              <a:t>Tipp: Je früher Du Bescheid gibst, desto höher sind die Kapazitäten bei unseren Coaches!</a:t>
            </a:r>
          </a:p>
        </p:txBody>
      </p:sp>
      <p:graphicFrame>
        <p:nvGraphicFramePr>
          <p:cNvPr id="3" name="Tabelle 7">
            <a:extLst>
              <a:ext uri="{FF2B5EF4-FFF2-40B4-BE49-F238E27FC236}">
                <a16:creationId xmlns:a16="http://schemas.microsoft.com/office/drawing/2014/main" id="{1AA897FF-020D-483B-A13C-EDAF84E1704B}"/>
              </a:ext>
            </a:extLst>
          </p:cNvPr>
          <p:cNvGraphicFramePr>
            <a:graphicFrameLocks noGrp="1"/>
          </p:cNvGraphicFramePr>
          <p:nvPr>
            <p:extLst>
              <p:ext uri="{D42A27DB-BD31-4B8C-83A1-F6EECF244321}">
                <p14:modId xmlns:p14="http://schemas.microsoft.com/office/powerpoint/2010/main" val="2560714060"/>
              </p:ext>
            </p:extLst>
          </p:nvPr>
        </p:nvGraphicFramePr>
        <p:xfrm>
          <a:off x="3331028" y="2946762"/>
          <a:ext cx="8514269" cy="3837593"/>
        </p:xfrm>
        <a:graphic>
          <a:graphicData uri="http://schemas.openxmlformats.org/drawingml/2006/table">
            <a:tbl>
              <a:tblPr firstRow="1" bandRow="1">
                <a:tableStyleId>{5C22544A-7EE6-4342-B048-85BDC9FD1C3A}</a:tableStyleId>
              </a:tblPr>
              <a:tblGrid>
                <a:gridCol w="2130740">
                  <a:extLst>
                    <a:ext uri="{9D8B030D-6E8A-4147-A177-3AD203B41FA5}">
                      <a16:colId xmlns:a16="http://schemas.microsoft.com/office/drawing/2014/main" val="2843702005"/>
                    </a:ext>
                  </a:extLst>
                </a:gridCol>
                <a:gridCol w="6383529">
                  <a:extLst>
                    <a:ext uri="{9D8B030D-6E8A-4147-A177-3AD203B41FA5}">
                      <a16:colId xmlns:a16="http://schemas.microsoft.com/office/drawing/2014/main" val="2112812064"/>
                    </a:ext>
                  </a:extLst>
                </a:gridCol>
              </a:tblGrid>
              <a:tr h="430329">
                <a:tc>
                  <a:txBody>
                    <a:bodyPr/>
                    <a:lstStyle/>
                    <a:p>
                      <a:pPr algn="l"/>
                      <a:r>
                        <a:rPr lang="de-DE" sz="1400" dirty="0">
                          <a:solidFill>
                            <a:schemeClr val="tx1"/>
                          </a:solidFill>
                          <a:latin typeface="Sparkasse Rg" panose="020B0504050602020204" pitchFamily="34" charset="0"/>
                        </a:rPr>
                        <a:t>Stufe</a:t>
                      </a:r>
                    </a:p>
                  </a:txBody>
                  <a:tcPr anchor="ctr">
                    <a:solidFill>
                      <a:schemeClr val="tx2">
                        <a:lumMod val="60000"/>
                        <a:lumOff val="40000"/>
                      </a:schemeClr>
                    </a:solidFill>
                  </a:tcPr>
                </a:tc>
                <a:tc>
                  <a:txBody>
                    <a:bodyPr/>
                    <a:lstStyle/>
                    <a:p>
                      <a:pPr algn="l"/>
                      <a:r>
                        <a:rPr lang="de-DE" sz="1400" dirty="0">
                          <a:solidFill>
                            <a:schemeClr val="tx1"/>
                          </a:solidFill>
                          <a:latin typeface="Sparkasse Rg" panose="020B0504050602020204" pitchFamily="34" charset="0"/>
                        </a:rPr>
                        <a:t>Erforderliche Bausteine</a:t>
                      </a:r>
                    </a:p>
                  </a:txBody>
                  <a:tcPr anchor="ctr">
                    <a:solidFill>
                      <a:schemeClr val="tx2">
                        <a:lumMod val="60000"/>
                        <a:lumOff val="40000"/>
                      </a:schemeClr>
                    </a:solidFill>
                  </a:tcPr>
                </a:tc>
                <a:extLst>
                  <a:ext uri="{0D108BD9-81ED-4DB2-BD59-A6C34878D82A}">
                    <a16:rowId xmlns:a16="http://schemas.microsoft.com/office/drawing/2014/main" val="724068420"/>
                  </a:ext>
                </a:extLst>
              </a:tr>
              <a:tr h="430329">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solidFill>
                            <a:schemeClr val="tx1"/>
                          </a:solidFill>
                          <a:latin typeface="Sparkasse Rg" panose="020B0504050602020204" pitchFamily="34" charset="0"/>
                        </a:rPr>
                        <a:t>Stufe I - Light</a:t>
                      </a:r>
                    </a:p>
                  </a:txBody>
                  <a:tcPr anchor="ctr">
                    <a:solidFill>
                      <a:schemeClr val="accent5">
                        <a:lumMod val="40000"/>
                        <a:lumOff val="60000"/>
                      </a:schemeClr>
                    </a:solidFill>
                  </a:tcPr>
                </a:tc>
                <a:tc>
                  <a:txBody>
                    <a:bodyPr/>
                    <a:lstStyle/>
                    <a:p>
                      <a:r>
                        <a:rPr lang="de-DE" sz="1400" dirty="0">
                          <a:solidFill>
                            <a:schemeClr val="tx1"/>
                          </a:solidFill>
                          <a:latin typeface="Sparkasse Rg" panose="020B0504050602020204" pitchFamily="34" charset="0"/>
                        </a:rPr>
                        <a:t>Business Model Canvas</a:t>
                      </a:r>
                    </a:p>
                  </a:txBody>
                  <a:tcPr anchor="ctr">
                    <a:solidFill>
                      <a:schemeClr val="accent5">
                        <a:lumMod val="40000"/>
                        <a:lumOff val="60000"/>
                      </a:schemeClr>
                    </a:solidFill>
                  </a:tcPr>
                </a:tc>
                <a:extLst>
                  <a:ext uri="{0D108BD9-81ED-4DB2-BD59-A6C34878D82A}">
                    <a16:rowId xmlns:a16="http://schemas.microsoft.com/office/drawing/2014/main" val="851378728"/>
                  </a:ext>
                </a:extLst>
              </a:tr>
              <a:tr h="430329">
                <a:tc vMerge="1">
                  <a:txBody>
                    <a:bodyPr/>
                    <a:lstStyle/>
                    <a:p>
                      <a:endParaRPr lang="de-DE" sz="1400" dirty="0">
                        <a:latin typeface="Sparkasse Rg" panose="020B0504050602020204" pitchFamily="34" charset="0"/>
                      </a:endParaRPr>
                    </a:p>
                  </a:txBody>
                  <a:tcPr/>
                </a:tc>
                <a:tc>
                  <a:txBody>
                    <a:bodyPr/>
                    <a:lstStyle/>
                    <a:p>
                      <a:r>
                        <a:rPr lang="de-DE" sz="1400" dirty="0">
                          <a:solidFill>
                            <a:schemeClr val="tx1"/>
                          </a:solidFill>
                          <a:latin typeface="Sparkasse Rg" panose="020B0504050602020204" pitchFamily="34" charset="0"/>
                        </a:rPr>
                        <a:t>max. dreiseitige Zusammenfassung Deiner Idee („Executive Summary“)</a:t>
                      </a:r>
                    </a:p>
                  </a:txBody>
                  <a:tcPr anchor="ctr">
                    <a:solidFill>
                      <a:schemeClr val="accent5">
                        <a:lumMod val="40000"/>
                        <a:lumOff val="60000"/>
                      </a:schemeClr>
                    </a:solidFill>
                  </a:tcPr>
                </a:tc>
                <a:extLst>
                  <a:ext uri="{0D108BD9-81ED-4DB2-BD59-A6C34878D82A}">
                    <a16:rowId xmlns:a16="http://schemas.microsoft.com/office/drawing/2014/main" val="4102088688"/>
                  </a:ext>
                </a:extLst>
              </a:tr>
              <a:tr h="601282">
                <a:tc vMerge="1">
                  <a:txBody>
                    <a:bodyPr/>
                    <a:lstStyle/>
                    <a:p>
                      <a:endParaRPr lang="de-DE" sz="1400" dirty="0">
                        <a:latin typeface="Sparkasse Rg" panose="020B0504050602020204" pitchFamily="34" charset="0"/>
                      </a:endParaRPr>
                    </a:p>
                  </a:txBody>
                  <a:tcPr/>
                </a:tc>
                <a:tc>
                  <a:txBody>
                    <a:bodyPr/>
                    <a:lstStyle/>
                    <a:p>
                      <a:r>
                        <a:rPr lang="de-DE" sz="1400" dirty="0">
                          <a:solidFill>
                            <a:schemeClr val="tx1"/>
                          </a:solidFill>
                          <a:latin typeface="Sparkasse Rg" panose="020B0504050602020204" pitchFamily="34" charset="0"/>
                        </a:rPr>
                        <a:t>Vorstellung Deiner Idee in einem 2-minütigen Elevator Pitch in der Nacht der Bewerber am 9. April 2025*</a:t>
                      </a:r>
                    </a:p>
                  </a:txBody>
                  <a:tcPr anchor="ctr">
                    <a:solidFill>
                      <a:schemeClr val="accent5">
                        <a:lumMod val="40000"/>
                        <a:lumOff val="60000"/>
                      </a:schemeClr>
                    </a:solidFill>
                  </a:tcPr>
                </a:tc>
                <a:extLst>
                  <a:ext uri="{0D108BD9-81ED-4DB2-BD59-A6C34878D82A}">
                    <a16:rowId xmlns:a16="http://schemas.microsoft.com/office/drawing/2014/main" val="792611510"/>
                  </a:ext>
                </a:extLst>
              </a:tr>
              <a:tr h="60128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latin typeface="Sparkasse Rg" panose="020B0504050602020204" pitchFamily="34" charset="0"/>
                        </a:rPr>
                        <a:t>Stufe II - Professional</a:t>
                      </a:r>
                    </a:p>
                  </a:txBody>
                  <a:tcPr anchor="ctr">
                    <a:solidFill>
                      <a:schemeClr val="accent1">
                        <a:lumMod val="60000"/>
                        <a:lumOff val="40000"/>
                      </a:schemeClr>
                    </a:solidFill>
                  </a:tcPr>
                </a:tc>
                <a:tc>
                  <a:txBody>
                    <a:bodyPr/>
                    <a:lstStyle/>
                    <a:p>
                      <a:r>
                        <a:rPr lang="de-DE" sz="1400" dirty="0">
                          <a:latin typeface="Sparkasse Rg" panose="020B0504050602020204" pitchFamily="34" charset="0"/>
                        </a:rPr>
                        <a:t>Businessplan (max. 15 Seiten zzgl. Umsatz- und Ertragsvorschau mit Liquiditätsplan)</a:t>
                      </a:r>
                    </a:p>
                  </a:txBody>
                  <a:tcPr anchor="ctr">
                    <a:solidFill>
                      <a:schemeClr val="accent1">
                        <a:lumMod val="60000"/>
                        <a:lumOff val="40000"/>
                      </a:schemeClr>
                    </a:solidFill>
                  </a:tcPr>
                </a:tc>
                <a:extLst>
                  <a:ext uri="{0D108BD9-81ED-4DB2-BD59-A6C34878D82A}">
                    <a16:rowId xmlns:a16="http://schemas.microsoft.com/office/drawing/2014/main" val="1453740512"/>
                  </a:ext>
                </a:extLst>
              </a:tr>
              <a:tr h="601282">
                <a:tc vMerge="1">
                  <a:txBody>
                    <a:bodyPr/>
                    <a:lstStyle/>
                    <a:p>
                      <a:endParaRPr lang="de-DE" sz="1400" dirty="0">
                        <a:latin typeface="Sparkasse Rg" panose="020B05040506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latin typeface="Sparkasse Rg" panose="020B0504050602020204" pitchFamily="34" charset="0"/>
                        </a:rPr>
                        <a:t>Vorstellung Deiner Idee in einem 2-minütigen Elevator Pitch in der Nacht der Bewerber am 9. April 2025*</a:t>
                      </a:r>
                    </a:p>
                  </a:txBody>
                  <a:tcPr anchor="ctr">
                    <a:solidFill>
                      <a:schemeClr val="accent1">
                        <a:lumMod val="60000"/>
                        <a:lumOff val="40000"/>
                      </a:schemeClr>
                    </a:solidFill>
                  </a:tcPr>
                </a:tc>
                <a:extLst>
                  <a:ext uri="{0D108BD9-81ED-4DB2-BD59-A6C34878D82A}">
                    <a16:rowId xmlns:a16="http://schemas.microsoft.com/office/drawing/2014/main" val="1000429590"/>
                  </a:ext>
                </a:extLst>
              </a:tr>
              <a:tr h="7427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tx1"/>
                          </a:solidFill>
                          <a:latin typeface="Sparkasse Rg" panose="020B0504050602020204" pitchFamily="34" charset="0"/>
                          <a:ea typeface="+mn-ea"/>
                          <a:cs typeface="+mn-cs"/>
                        </a:rPr>
                        <a:t>* Falls Du Dich </a:t>
                      </a:r>
                      <a:r>
                        <a:rPr lang="de-DE" sz="1200" b="0" u="sng" kern="1200" dirty="0">
                          <a:solidFill>
                            <a:schemeClr val="tx1"/>
                          </a:solidFill>
                          <a:latin typeface="Sparkasse Rg" panose="020B0504050602020204" pitchFamily="34" charset="0"/>
                          <a:ea typeface="+mn-ea"/>
                          <a:cs typeface="+mn-cs"/>
                        </a:rPr>
                        <a:t>nicht</a:t>
                      </a:r>
                      <a:r>
                        <a:rPr lang="de-DE" sz="1200" b="0" kern="1200" dirty="0">
                          <a:solidFill>
                            <a:schemeClr val="tx1"/>
                          </a:solidFill>
                          <a:latin typeface="Sparkasse Rg" panose="020B0504050602020204" pitchFamily="34" charset="0"/>
                          <a:ea typeface="+mn-ea"/>
                          <a:cs typeface="+mn-cs"/>
                        </a:rPr>
                        <a:t> an der Nacht der Bewerber vorstellen möchtest bzw. teilnehmen kannst, ist die Einreichung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tx1"/>
                          </a:solidFill>
                          <a:latin typeface="Sparkasse Rg" panose="020B0504050602020204" pitchFamily="34" charset="0"/>
                          <a:ea typeface="+mn-ea"/>
                          <a:cs typeface="+mn-cs"/>
                        </a:rPr>
                        <a:t>   eines selbst gedrehten Videos (max. 2 Minuten) für die später stattfindende Jurysitzung (Unterstützung bei der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tx1"/>
                          </a:solidFill>
                          <a:latin typeface="Sparkasse Rg" panose="020B0504050602020204" pitchFamily="34" charset="0"/>
                          <a:ea typeface="+mn-ea"/>
                          <a:cs typeface="+mn-cs"/>
                        </a:rPr>
                        <a:t>   Entscheidungsfindung) zwingend erforderlich. </a:t>
                      </a:r>
                      <a:r>
                        <a:rPr lang="de-DE" sz="1200" b="1" kern="1200" dirty="0">
                          <a:solidFill>
                            <a:schemeClr val="tx1"/>
                          </a:solidFill>
                          <a:latin typeface="Sparkasse Rg" panose="020B0504050602020204" pitchFamily="34" charset="0"/>
                          <a:ea typeface="+mn-ea"/>
                          <a:cs typeface="+mn-cs"/>
                        </a:rPr>
                        <a:t>Abgabeschluss für dieses Video ist spätestens der 22.04.2025</a:t>
                      </a:r>
                    </a:p>
                  </a:txBody>
                  <a:tcPr anchor="ctr">
                    <a:solidFill>
                      <a:schemeClr val="tx2">
                        <a:lumMod val="60000"/>
                        <a:lumOff val="4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latin typeface="Sparkasse Rg" panose="020B0504050602020204" pitchFamily="34" charset="0"/>
                      </a:endParaRPr>
                    </a:p>
                  </a:txBody>
                  <a:tcPr>
                    <a:solidFill>
                      <a:schemeClr val="accent1">
                        <a:lumMod val="60000"/>
                        <a:lumOff val="40000"/>
                      </a:schemeClr>
                    </a:solidFill>
                  </a:tcPr>
                </a:tc>
                <a:extLst>
                  <a:ext uri="{0D108BD9-81ED-4DB2-BD59-A6C34878D82A}">
                    <a16:rowId xmlns:a16="http://schemas.microsoft.com/office/drawing/2014/main" val="1150384925"/>
                  </a:ext>
                </a:extLst>
              </a:tr>
            </a:tbl>
          </a:graphicData>
        </a:graphic>
      </p:graphicFrame>
      <p:sp>
        <p:nvSpPr>
          <p:cNvPr id="8" name="Rechteck 7">
            <a:extLst>
              <a:ext uri="{FF2B5EF4-FFF2-40B4-BE49-F238E27FC236}">
                <a16:creationId xmlns:a16="http://schemas.microsoft.com/office/drawing/2014/main" id="{E3909C0A-CDF1-48E7-81D8-96B308DA1F33}"/>
              </a:ext>
            </a:extLst>
          </p:cNvPr>
          <p:cNvSpPr/>
          <p:nvPr/>
        </p:nvSpPr>
        <p:spPr>
          <a:xfrm>
            <a:off x="346702" y="2941992"/>
            <a:ext cx="2769722" cy="383759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FF0000"/>
                </a:solidFill>
                <a:latin typeface="Sparkasse Rg" panose="020B0504050602020204" pitchFamily="34" charset="0"/>
              </a:rPr>
              <a:t>Bitte reiche Deine Unterlagen </a:t>
            </a:r>
            <a:r>
              <a:rPr lang="de-DE" sz="1400" b="1" u="sng" dirty="0">
                <a:solidFill>
                  <a:srgbClr val="FF0000"/>
                </a:solidFill>
                <a:latin typeface="Sparkasse Rg" panose="020B0504050602020204" pitchFamily="34" charset="0"/>
              </a:rPr>
              <a:t>bis spätestens 31.03.2025</a:t>
            </a:r>
            <a:br>
              <a:rPr lang="de-DE" sz="1400" dirty="0">
                <a:solidFill>
                  <a:srgbClr val="FF0000"/>
                </a:solidFill>
                <a:latin typeface="Sparkasse Rg" panose="020B0504050602020204" pitchFamily="34" charset="0"/>
              </a:rPr>
            </a:br>
            <a:r>
              <a:rPr lang="de-DE" sz="1400" dirty="0">
                <a:solidFill>
                  <a:srgbClr val="FF0000"/>
                </a:solidFill>
                <a:latin typeface="Sparkasse Rg" panose="020B0504050602020204" pitchFamily="34" charset="0"/>
              </a:rPr>
              <a:t>über </a:t>
            </a:r>
            <a:r>
              <a:rPr lang="de-DE" sz="1400" dirty="0">
                <a:solidFill>
                  <a:srgbClr val="FF0000"/>
                </a:solidFill>
                <a:latin typeface="Sparkasse Rg" panose="020B0504050602020204" pitchFamily="34" charset="0"/>
                <a:hlinkClick r:id="rId3"/>
              </a:rPr>
              <a:t>monika.john@spk-in-ei.de</a:t>
            </a:r>
            <a:r>
              <a:rPr lang="de-DE" sz="1400" dirty="0">
                <a:solidFill>
                  <a:srgbClr val="FF0000"/>
                </a:solidFill>
                <a:latin typeface="Sparkasse Rg" panose="020B0504050602020204" pitchFamily="34" charset="0"/>
              </a:rPr>
              <a:t> ein.</a:t>
            </a:r>
          </a:p>
          <a:p>
            <a:pPr algn="ctr"/>
            <a:endParaRPr lang="de-DE" sz="1400" dirty="0">
              <a:solidFill>
                <a:srgbClr val="FF0000"/>
              </a:solidFill>
              <a:latin typeface="Sparkasse Rg" panose="020B0504050602020204" pitchFamily="34" charset="0"/>
            </a:endParaRPr>
          </a:p>
          <a:p>
            <a:pPr algn="ctr"/>
            <a:r>
              <a:rPr lang="de-DE" sz="1400" dirty="0">
                <a:solidFill>
                  <a:srgbClr val="FF0000"/>
                </a:solidFill>
                <a:latin typeface="Sparkasse Rg" panose="020B0504050602020204" pitchFamily="34" charset="0"/>
              </a:rPr>
              <a:t>Nur bei rechtzeitiger Einreichung bist Du auch offiziell ein Bewerber für den Gründerpreis Ingolstadt!</a:t>
            </a:r>
          </a:p>
          <a:p>
            <a:pPr algn="ctr"/>
            <a:endParaRPr lang="de-DE" sz="1400" dirty="0">
              <a:solidFill>
                <a:srgbClr val="FF0000"/>
              </a:solidFill>
              <a:latin typeface="Sparkasse Rg" panose="020B0504050602020204" pitchFamily="34" charset="0"/>
            </a:endParaRPr>
          </a:p>
          <a:p>
            <a:pPr algn="ctr"/>
            <a:r>
              <a:rPr lang="de-DE" sz="1400" dirty="0">
                <a:solidFill>
                  <a:srgbClr val="FF0000"/>
                </a:solidFill>
                <a:latin typeface="Sparkasse Rg" panose="020B0504050602020204" pitchFamily="34" charset="0"/>
              </a:rPr>
              <a:t>Dies gilt auch für eine eventuelle Teilnahme am Publikumspreis.</a:t>
            </a:r>
          </a:p>
        </p:txBody>
      </p:sp>
      <p:sp>
        <p:nvSpPr>
          <p:cNvPr id="22" name="Textfeld 21">
            <a:extLst>
              <a:ext uri="{FF2B5EF4-FFF2-40B4-BE49-F238E27FC236}">
                <a16:creationId xmlns:a16="http://schemas.microsoft.com/office/drawing/2014/main" id="{25C68406-F74A-4F8B-8DDB-DBF6BCAE23DD}"/>
              </a:ext>
            </a:extLst>
          </p:cNvPr>
          <p:cNvSpPr txBox="1"/>
          <p:nvPr/>
        </p:nvSpPr>
        <p:spPr>
          <a:xfrm>
            <a:off x="3331028" y="2425441"/>
            <a:ext cx="8514269" cy="307777"/>
          </a:xfrm>
          <a:prstGeom prst="rect">
            <a:avLst/>
          </a:prstGeom>
          <a:noFill/>
        </p:spPr>
        <p:txBody>
          <a:bodyPr wrap="square" rtlCol="0">
            <a:spAutoFit/>
          </a:bodyPr>
          <a:lstStyle/>
          <a:p>
            <a:r>
              <a:rPr lang="de-DE" sz="1400">
                <a:latin typeface="Sparkasse Rg" panose="020B0504050602020204" pitchFamily="34" charset="0"/>
              </a:rPr>
              <a:t>Entscheide Dich </a:t>
            </a:r>
            <a:r>
              <a:rPr lang="de-DE" sz="1400" dirty="0">
                <a:latin typeface="Sparkasse Rg" panose="020B0504050602020204" pitchFamily="34" charset="0"/>
              </a:rPr>
              <a:t>für eine der beiden Stufen:</a:t>
            </a:r>
          </a:p>
        </p:txBody>
      </p:sp>
      <p:sp>
        <p:nvSpPr>
          <p:cNvPr id="24" name="Textfeld 23">
            <a:extLst>
              <a:ext uri="{FF2B5EF4-FFF2-40B4-BE49-F238E27FC236}">
                <a16:creationId xmlns:a16="http://schemas.microsoft.com/office/drawing/2014/main" id="{2D8EAEE0-7AE2-458B-A178-5537E7CEE3A8}"/>
              </a:ext>
            </a:extLst>
          </p:cNvPr>
          <p:cNvSpPr txBox="1"/>
          <p:nvPr/>
        </p:nvSpPr>
        <p:spPr>
          <a:xfrm>
            <a:off x="3080492" y="478010"/>
            <a:ext cx="6037166" cy="369332"/>
          </a:xfrm>
          <a:prstGeom prst="rect">
            <a:avLst/>
          </a:prstGeom>
          <a:noFill/>
        </p:spPr>
        <p:txBody>
          <a:bodyPr wrap="none" rtlCol="0">
            <a:spAutoFit/>
          </a:bodyPr>
          <a:lstStyle/>
          <a:p>
            <a:r>
              <a:rPr lang="de-DE" b="1" dirty="0">
                <a:latin typeface="Sparkasse Rg" panose="020B0504050602020204" pitchFamily="34" charset="0"/>
              </a:rPr>
              <a:t>Deine Checkliste für die Wettbewerbsrunde 2024/2025</a:t>
            </a:r>
          </a:p>
        </p:txBody>
      </p:sp>
      <p:sp>
        <p:nvSpPr>
          <p:cNvPr id="25" name="Ellipse 24">
            <a:extLst>
              <a:ext uri="{FF2B5EF4-FFF2-40B4-BE49-F238E27FC236}">
                <a16:creationId xmlns:a16="http://schemas.microsoft.com/office/drawing/2014/main" id="{264A9FF4-6965-459E-BAED-9893B847E640}"/>
              </a:ext>
            </a:extLst>
          </p:cNvPr>
          <p:cNvSpPr/>
          <p:nvPr/>
        </p:nvSpPr>
        <p:spPr>
          <a:xfrm>
            <a:off x="10509308" y="354765"/>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2</a:t>
            </a:r>
          </a:p>
        </p:txBody>
      </p:sp>
    </p:spTree>
    <p:extLst>
      <p:ext uri="{BB962C8B-B14F-4D97-AF65-F5344CB8AC3E}">
        <p14:creationId xmlns:p14="http://schemas.microsoft.com/office/powerpoint/2010/main" val="2299551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C816985C-ABD1-4544-B21E-67833AB2A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702" y="148287"/>
            <a:ext cx="1342140" cy="808742"/>
          </a:xfrm>
          <a:prstGeom prst="rect">
            <a:avLst/>
          </a:prstGeom>
        </p:spPr>
      </p:pic>
      <p:sp>
        <p:nvSpPr>
          <p:cNvPr id="6" name="Pfeil: nach rechts 5">
            <a:extLst>
              <a:ext uri="{FF2B5EF4-FFF2-40B4-BE49-F238E27FC236}">
                <a16:creationId xmlns:a16="http://schemas.microsoft.com/office/drawing/2014/main" id="{386F2F08-3254-4FD1-A988-FBEA6F002479}"/>
              </a:ext>
            </a:extLst>
          </p:cNvPr>
          <p:cNvSpPr/>
          <p:nvPr/>
        </p:nvSpPr>
        <p:spPr>
          <a:xfrm>
            <a:off x="346702" y="1333490"/>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weitere Optionen</a:t>
            </a:r>
          </a:p>
        </p:txBody>
      </p:sp>
      <p:sp>
        <p:nvSpPr>
          <p:cNvPr id="14" name="Textfeld 13">
            <a:extLst>
              <a:ext uri="{FF2B5EF4-FFF2-40B4-BE49-F238E27FC236}">
                <a16:creationId xmlns:a16="http://schemas.microsoft.com/office/drawing/2014/main" id="{D749DB93-DC32-4A94-8983-D13A1C906021}"/>
              </a:ext>
            </a:extLst>
          </p:cNvPr>
          <p:cNvSpPr txBox="1"/>
          <p:nvPr/>
        </p:nvSpPr>
        <p:spPr>
          <a:xfrm>
            <a:off x="3331028" y="1455052"/>
            <a:ext cx="8514269" cy="307777"/>
          </a:xfrm>
          <a:prstGeom prst="rect">
            <a:avLst/>
          </a:prstGeom>
          <a:noFill/>
        </p:spPr>
        <p:txBody>
          <a:bodyPr wrap="square" rtlCol="0">
            <a:spAutoFit/>
          </a:bodyPr>
          <a:lstStyle/>
          <a:p>
            <a:r>
              <a:rPr lang="de-DE" sz="1400" dirty="0">
                <a:latin typeface="Sparkasse Rg" panose="020B0504050602020204" pitchFamily="34" charset="0"/>
              </a:rPr>
              <a:t>Du hast </a:t>
            </a:r>
            <a:r>
              <a:rPr lang="de-DE" sz="1400" b="1" dirty="0">
                <a:latin typeface="Sparkasse Rg" panose="020B0504050602020204" pitchFamily="34" charset="0"/>
              </a:rPr>
              <a:t>optional</a:t>
            </a:r>
            <a:r>
              <a:rPr lang="de-DE" sz="1400" dirty="0">
                <a:latin typeface="Sparkasse Rg" panose="020B0504050602020204" pitchFamily="34" charset="0"/>
              </a:rPr>
              <a:t> noch die Chance auf zusätzliche Preise</a:t>
            </a:r>
          </a:p>
        </p:txBody>
      </p:sp>
      <p:graphicFrame>
        <p:nvGraphicFramePr>
          <p:cNvPr id="12" name="Tabelle 7">
            <a:extLst>
              <a:ext uri="{FF2B5EF4-FFF2-40B4-BE49-F238E27FC236}">
                <a16:creationId xmlns:a16="http://schemas.microsoft.com/office/drawing/2014/main" id="{11A61292-2403-447C-9B55-DB17989C2AF3}"/>
              </a:ext>
            </a:extLst>
          </p:cNvPr>
          <p:cNvGraphicFramePr>
            <a:graphicFrameLocks noGrp="1"/>
          </p:cNvGraphicFramePr>
          <p:nvPr>
            <p:extLst>
              <p:ext uri="{D42A27DB-BD31-4B8C-83A1-F6EECF244321}">
                <p14:modId xmlns:p14="http://schemas.microsoft.com/office/powerpoint/2010/main" val="4069315113"/>
              </p:ext>
            </p:extLst>
          </p:nvPr>
        </p:nvGraphicFramePr>
        <p:xfrm>
          <a:off x="3331028" y="2005293"/>
          <a:ext cx="8514269" cy="4405835"/>
        </p:xfrm>
        <a:graphic>
          <a:graphicData uri="http://schemas.openxmlformats.org/drawingml/2006/table">
            <a:tbl>
              <a:tblPr firstRow="1" bandRow="1">
                <a:tableStyleId>{5C22544A-7EE6-4342-B048-85BDC9FD1C3A}</a:tableStyleId>
              </a:tblPr>
              <a:tblGrid>
                <a:gridCol w="2130740">
                  <a:extLst>
                    <a:ext uri="{9D8B030D-6E8A-4147-A177-3AD203B41FA5}">
                      <a16:colId xmlns:a16="http://schemas.microsoft.com/office/drawing/2014/main" val="2843702005"/>
                    </a:ext>
                  </a:extLst>
                </a:gridCol>
                <a:gridCol w="6383529">
                  <a:extLst>
                    <a:ext uri="{9D8B030D-6E8A-4147-A177-3AD203B41FA5}">
                      <a16:colId xmlns:a16="http://schemas.microsoft.com/office/drawing/2014/main" val="2112812064"/>
                    </a:ext>
                  </a:extLst>
                </a:gridCol>
              </a:tblGrid>
              <a:tr h="520476">
                <a:tc>
                  <a:txBody>
                    <a:bodyPr/>
                    <a:lstStyle/>
                    <a:p>
                      <a:pPr algn="l"/>
                      <a:r>
                        <a:rPr lang="de-DE" sz="1400" dirty="0">
                          <a:solidFill>
                            <a:schemeClr val="bg1"/>
                          </a:solidFill>
                          <a:latin typeface="Sparkasse Rg" panose="020B0504050602020204" pitchFamily="34" charset="0"/>
                        </a:rPr>
                        <a:t>Preis</a:t>
                      </a:r>
                    </a:p>
                  </a:txBody>
                  <a:tcPr anchor="ctr">
                    <a:solidFill>
                      <a:schemeClr val="bg2">
                        <a:lumMod val="50000"/>
                      </a:schemeClr>
                    </a:solidFill>
                  </a:tcPr>
                </a:tc>
                <a:tc>
                  <a:txBody>
                    <a:bodyPr/>
                    <a:lstStyle/>
                    <a:p>
                      <a:pPr algn="l"/>
                      <a:r>
                        <a:rPr lang="de-DE" sz="1400" u="sng" dirty="0">
                          <a:solidFill>
                            <a:schemeClr val="bg1"/>
                          </a:solidFill>
                          <a:latin typeface="Sparkasse Rg" panose="020B0504050602020204" pitchFamily="34" charset="0"/>
                        </a:rPr>
                        <a:t>Zusätzlich</a:t>
                      </a:r>
                      <a:r>
                        <a:rPr lang="de-DE" sz="1400" dirty="0">
                          <a:solidFill>
                            <a:schemeClr val="bg1"/>
                          </a:solidFill>
                          <a:latin typeface="Sparkasse Rg" panose="020B0504050602020204" pitchFamily="34" charset="0"/>
                        </a:rPr>
                        <a:t> erforderliche Bausteine</a:t>
                      </a:r>
                    </a:p>
                  </a:txBody>
                  <a:tcPr anchor="ctr">
                    <a:solidFill>
                      <a:schemeClr val="bg2">
                        <a:lumMod val="50000"/>
                      </a:schemeClr>
                    </a:solidFill>
                  </a:tcPr>
                </a:tc>
                <a:extLst>
                  <a:ext uri="{0D108BD9-81ED-4DB2-BD59-A6C34878D82A}">
                    <a16:rowId xmlns:a16="http://schemas.microsoft.com/office/drawing/2014/main" val="724068420"/>
                  </a:ext>
                </a:extLst>
              </a:tr>
              <a:tr h="144496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solidFill>
                            <a:schemeClr val="tx1"/>
                          </a:solidFill>
                          <a:latin typeface="Sparkasse Rg" panose="020B0504050602020204" pitchFamily="34" charset="0"/>
                        </a:rPr>
                        <a:t>Publikumspreis</a:t>
                      </a:r>
                    </a:p>
                  </a:txBody>
                  <a:tcPr anchor="ctr">
                    <a:solidFill>
                      <a:schemeClr val="bg2">
                        <a:lumMod val="90000"/>
                      </a:schemeClr>
                    </a:solidFill>
                  </a:tcPr>
                </a:tc>
                <a:tc>
                  <a:txBody>
                    <a:bodyPr/>
                    <a:lstStyle/>
                    <a:p>
                      <a:r>
                        <a:rPr lang="de-DE" sz="1400" b="1" dirty="0">
                          <a:solidFill>
                            <a:schemeClr val="tx1"/>
                          </a:solidFill>
                          <a:latin typeface="Sparkasse Rg" panose="020B0504050602020204" pitchFamily="34" charset="0"/>
                        </a:rPr>
                        <a:t>Video</a:t>
                      </a:r>
                      <a:r>
                        <a:rPr lang="de-DE" sz="1400" dirty="0">
                          <a:solidFill>
                            <a:schemeClr val="tx1"/>
                          </a:solidFill>
                          <a:latin typeface="Sparkasse Rg" panose="020B0504050602020204" pitchFamily="34" charset="0"/>
                        </a:rPr>
                        <a:t> mit folgenden Inhalten:</a:t>
                      </a:r>
                    </a:p>
                    <a:p>
                      <a:pPr marL="285750" indent="-285750">
                        <a:buFont typeface="Arial" panose="020B0604020202020204" pitchFamily="34" charset="0"/>
                        <a:buChar char="•"/>
                      </a:pPr>
                      <a:r>
                        <a:rPr lang="de-DE" sz="1400" dirty="0">
                          <a:solidFill>
                            <a:schemeClr val="tx1"/>
                          </a:solidFill>
                          <a:latin typeface="Sparkasse Rg" panose="020B0504050602020204" pitchFamily="34" charset="0"/>
                        </a:rPr>
                        <a:t>Vorstellung mit Namen und Firmennamen</a:t>
                      </a:r>
                    </a:p>
                    <a:p>
                      <a:pPr marL="285750" indent="-285750">
                        <a:buFont typeface="Arial" panose="020B0604020202020204" pitchFamily="34" charset="0"/>
                        <a:buChar char="•"/>
                      </a:pPr>
                      <a:r>
                        <a:rPr lang="de-DE" sz="1400" dirty="0">
                          <a:solidFill>
                            <a:schemeClr val="tx1"/>
                          </a:solidFill>
                          <a:latin typeface="Sparkasse Rg" panose="020B0504050602020204" pitchFamily="34" charset="0"/>
                        </a:rPr>
                        <a:t>Beantwortung von drei Fragen:</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1. Was ist Deine Idee, Dein Geschäftsmodell?</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2. Wie bist Du auf die Idee gekommen?</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3. Wo geht es hin, was ist Deine Vision?</a:t>
                      </a:r>
                    </a:p>
                  </a:txBody>
                  <a:tcPr anchor="ctr">
                    <a:solidFill>
                      <a:schemeClr val="bg2">
                        <a:lumMod val="90000"/>
                      </a:schemeClr>
                    </a:solidFill>
                  </a:tcPr>
                </a:tc>
                <a:extLst>
                  <a:ext uri="{0D108BD9-81ED-4DB2-BD59-A6C34878D82A}">
                    <a16:rowId xmlns:a16="http://schemas.microsoft.com/office/drawing/2014/main" val="851378728"/>
                  </a:ext>
                </a:extLst>
              </a:tr>
              <a:tr h="1669741">
                <a:tc vMerge="1">
                  <a:txBody>
                    <a:bodyPr/>
                    <a:lstStyle/>
                    <a:p>
                      <a:endParaRPr lang="de-DE" sz="1400" dirty="0">
                        <a:latin typeface="Sparkasse Rg" panose="020B0504050602020204" pitchFamily="34" charset="0"/>
                      </a:endParaRPr>
                    </a:p>
                  </a:txBody>
                  <a:tcPr/>
                </a:tc>
                <a:tc>
                  <a:txBody>
                    <a:bodyPr/>
                    <a:lstStyle/>
                    <a:p>
                      <a:r>
                        <a:rPr lang="de-DE" sz="1400" b="1" dirty="0">
                          <a:solidFill>
                            <a:schemeClr val="tx1"/>
                          </a:solidFill>
                          <a:latin typeface="Sparkasse Rg" panose="020B0504050602020204" pitchFamily="34" charset="0"/>
                        </a:rPr>
                        <a:t>Kurzporträt mit Foto</a:t>
                      </a:r>
                      <a:r>
                        <a:rPr lang="de-DE" sz="1400" dirty="0">
                          <a:solidFill>
                            <a:schemeClr val="tx1"/>
                          </a:solidFill>
                          <a:latin typeface="Sparkasse Rg" panose="020B0504050602020204" pitchFamily="34" charset="0"/>
                        </a:rPr>
                        <a:t> mit folgenden Inhalten:</a:t>
                      </a:r>
                    </a:p>
                    <a:p>
                      <a:pPr marL="285750" indent="-285750">
                        <a:buFont typeface="Arial" panose="020B0604020202020204" pitchFamily="34" charset="0"/>
                        <a:buChar char="•"/>
                      </a:pPr>
                      <a:r>
                        <a:rPr lang="de-DE" sz="1400" dirty="0">
                          <a:solidFill>
                            <a:schemeClr val="tx1"/>
                          </a:solidFill>
                          <a:latin typeface="Sparkasse Rg" panose="020B0504050602020204" pitchFamily="34" charset="0"/>
                        </a:rPr>
                        <a:t>Name, Vorname</a:t>
                      </a:r>
                    </a:p>
                    <a:p>
                      <a:pPr marL="285750" indent="-285750">
                        <a:buFont typeface="Arial" panose="020B0604020202020204" pitchFamily="34" charset="0"/>
                        <a:buChar char="•"/>
                      </a:pPr>
                      <a:r>
                        <a:rPr lang="de-DE" sz="1400" dirty="0">
                          <a:solidFill>
                            <a:schemeClr val="tx1"/>
                          </a:solidFill>
                          <a:latin typeface="Sparkasse Rg" panose="020B0504050602020204" pitchFamily="34" charset="0"/>
                        </a:rPr>
                        <a:t>Teamname/Firmenname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a:solidFill>
                            <a:schemeClr val="tx1"/>
                          </a:solidFill>
                          <a:latin typeface="Sparkasse Rg" panose="020B0504050602020204" pitchFamily="34" charset="0"/>
                        </a:rPr>
                        <a:t>Beantwortung von drei Fragen:</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1. Was ist Deine Idee, Dein Geschäftsmodell?</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2. Wie bist Du auf die Idee gekommen?</a:t>
                      </a:r>
                      <a:br>
                        <a:rPr lang="de-DE" sz="1400" dirty="0">
                          <a:solidFill>
                            <a:schemeClr val="tx1"/>
                          </a:solidFill>
                          <a:latin typeface="Sparkasse Rg" panose="020B0504050602020204" pitchFamily="34" charset="0"/>
                        </a:rPr>
                      </a:br>
                      <a:r>
                        <a:rPr lang="de-DE" sz="1400" dirty="0">
                          <a:solidFill>
                            <a:schemeClr val="tx1"/>
                          </a:solidFill>
                          <a:latin typeface="Sparkasse Rg" panose="020B0504050602020204" pitchFamily="34" charset="0"/>
                        </a:rPr>
                        <a:t>3. Wo geht es hin, was ist Deine Vision?</a:t>
                      </a:r>
                    </a:p>
                  </a:txBody>
                  <a:tcPr anchor="ctr">
                    <a:solidFill>
                      <a:schemeClr val="bg2">
                        <a:lumMod val="90000"/>
                      </a:schemeClr>
                    </a:solidFill>
                  </a:tcPr>
                </a:tc>
                <a:extLst>
                  <a:ext uri="{0D108BD9-81ED-4DB2-BD59-A6C34878D82A}">
                    <a16:rowId xmlns:a16="http://schemas.microsoft.com/office/drawing/2014/main" val="4102088688"/>
                  </a:ext>
                </a:extLst>
              </a:tr>
              <a:tr h="770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latin typeface="Sparkasse Rg" panose="020B0504050602020204" pitchFamily="34" charset="0"/>
                        </a:rPr>
                        <a:t>Klimaschutzpreis der Stadt Ingolstadt</a:t>
                      </a:r>
                    </a:p>
                  </a:txBody>
                  <a:tcPr anchor="ctr">
                    <a:solidFill>
                      <a:schemeClr val="bg1">
                        <a:lumMod val="85000"/>
                      </a:schemeClr>
                    </a:solidFill>
                  </a:tcPr>
                </a:tc>
                <a:tc>
                  <a:txBody>
                    <a:bodyPr/>
                    <a:lstStyle/>
                    <a:p>
                      <a:r>
                        <a:rPr lang="de-DE" sz="1400" b="1" dirty="0">
                          <a:latin typeface="Sparkasse Rg" panose="020B0504050602020204" pitchFamily="34" charset="0"/>
                        </a:rPr>
                        <a:t>Beantwortung folgender Fragen:</a:t>
                      </a:r>
                    </a:p>
                    <a:p>
                      <a:pPr marL="285750" indent="-285750">
                        <a:buFont typeface="Arial" panose="020B0604020202020204" pitchFamily="34" charset="0"/>
                        <a:buChar char="•"/>
                      </a:pPr>
                      <a:r>
                        <a:rPr lang="de-DE" sz="1400" dirty="0">
                          <a:latin typeface="Sparkasse Rg" panose="020B0504050602020204" pitchFamily="34" charset="0"/>
                        </a:rPr>
                        <a:t>Führt die Gründungsidee zu CO²-Einsparungen?</a:t>
                      </a:r>
                    </a:p>
                    <a:p>
                      <a:pPr marL="285750" indent="-285750">
                        <a:buFont typeface="Arial" panose="020B0604020202020204" pitchFamily="34" charset="0"/>
                        <a:buChar char="•"/>
                      </a:pPr>
                      <a:r>
                        <a:rPr lang="de-DE" sz="1400" dirty="0">
                          <a:latin typeface="Sparkasse Rg" panose="020B0504050602020204" pitchFamily="34" charset="0"/>
                        </a:rPr>
                        <a:t>Wenn ja, wie lassen sich diese Einsparungen quantifizieren?</a:t>
                      </a:r>
                    </a:p>
                  </a:txBody>
                  <a:tcPr anchor="ctr">
                    <a:solidFill>
                      <a:schemeClr val="bg1">
                        <a:lumMod val="85000"/>
                      </a:schemeClr>
                    </a:solidFill>
                  </a:tcPr>
                </a:tc>
                <a:extLst>
                  <a:ext uri="{0D108BD9-81ED-4DB2-BD59-A6C34878D82A}">
                    <a16:rowId xmlns:a16="http://schemas.microsoft.com/office/drawing/2014/main" val="1453740512"/>
                  </a:ext>
                </a:extLst>
              </a:tr>
            </a:tbl>
          </a:graphicData>
        </a:graphic>
      </p:graphicFrame>
      <p:sp>
        <p:nvSpPr>
          <p:cNvPr id="13" name="Rechteck 12">
            <a:extLst>
              <a:ext uri="{FF2B5EF4-FFF2-40B4-BE49-F238E27FC236}">
                <a16:creationId xmlns:a16="http://schemas.microsoft.com/office/drawing/2014/main" id="{F9130A32-27F6-4470-9F50-2AC35C42D9FA}"/>
              </a:ext>
            </a:extLst>
          </p:cNvPr>
          <p:cNvSpPr/>
          <p:nvPr/>
        </p:nvSpPr>
        <p:spPr>
          <a:xfrm>
            <a:off x="346702" y="2005292"/>
            <a:ext cx="2769722" cy="44058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FF0000"/>
                </a:solidFill>
                <a:latin typeface="Sparkasse Rg" panose="020B0504050602020204" pitchFamily="34" charset="0"/>
              </a:rPr>
              <a:t>Bitte reiche die zusätzlichen Bausteine</a:t>
            </a:r>
          </a:p>
          <a:p>
            <a:pPr algn="ctr"/>
            <a:r>
              <a:rPr lang="de-DE" sz="1400" dirty="0">
                <a:solidFill>
                  <a:srgbClr val="FF0000"/>
                </a:solidFill>
                <a:latin typeface="Sparkasse Rg" panose="020B0504050602020204" pitchFamily="34" charset="0"/>
              </a:rPr>
              <a:t>bis </a:t>
            </a:r>
            <a:r>
              <a:rPr lang="de-DE" sz="1400" b="1" dirty="0">
                <a:solidFill>
                  <a:srgbClr val="FF0000"/>
                </a:solidFill>
                <a:latin typeface="Sparkasse Rg" panose="020B0504050602020204" pitchFamily="34" charset="0"/>
              </a:rPr>
              <a:t>spätestens 22.04.2025 </a:t>
            </a:r>
            <a:r>
              <a:rPr lang="de-DE" sz="1400" dirty="0">
                <a:solidFill>
                  <a:srgbClr val="FF0000"/>
                </a:solidFill>
                <a:latin typeface="Sparkasse Rg" panose="020B0504050602020204" pitchFamily="34" charset="0"/>
              </a:rPr>
              <a:t>ein.</a:t>
            </a:r>
          </a:p>
          <a:p>
            <a:pPr algn="ctr"/>
            <a:endParaRPr lang="de-DE" sz="1400" dirty="0">
              <a:solidFill>
                <a:srgbClr val="FF0000"/>
              </a:solidFill>
              <a:latin typeface="Sparkasse Rg" panose="020B0504050602020204" pitchFamily="34" charset="0"/>
            </a:endParaRPr>
          </a:p>
          <a:p>
            <a:pPr algn="ctr"/>
            <a:r>
              <a:rPr lang="de-DE" sz="1400" dirty="0">
                <a:solidFill>
                  <a:srgbClr val="FF0000"/>
                </a:solidFill>
                <a:latin typeface="Sparkasse Rg" panose="020B0504050602020204" pitchFamily="34" charset="0"/>
              </a:rPr>
              <a:t>Die genauen technischen Anforderung an </a:t>
            </a:r>
            <a:br>
              <a:rPr lang="de-DE" sz="1400" dirty="0">
                <a:solidFill>
                  <a:srgbClr val="FF0000"/>
                </a:solidFill>
                <a:latin typeface="Sparkasse Rg" panose="020B0504050602020204" pitchFamily="34" charset="0"/>
              </a:rPr>
            </a:br>
            <a:endParaRPr lang="de-DE" sz="1400" dirty="0">
              <a:solidFill>
                <a:srgbClr val="FF0000"/>
              </a:solidFill>
              <a:latin typeface="Sparkasse Rg" panose="020B0504050602020204" pitchFamily="34" charset="0"/>
            </a:endParaRPr>
          </a:p>
          <a:p>
            <a:pPr marL="447675" indent="-177800">
              <a:buFont typeface="Arial" panose="020B0604020202020204" pitchFamily="34" charset="0"/>
              <a:buChar char="•"/>
              <a:tabLst>
                <a:tab pos="541338" algn="l"/>
              </a:tabLst>
            </a:pPr>
            <a:r>
              <a:rPr lang="de-DE" sz="1400" b="1" dirty="0">
                <a:solidFill>
                  <a:srgbClr val="FF0000"/>
                </a:solidFill>
                <a:latin typeface="Sparkasse Rg" panose="020B0504050602020204" pitchFamily="34" charset="0"/>
              </a:rPr>
              <a:t>Video</a:t>
            </a:r>
          </a:p>
          <a:p>
            <a:pPr marL="447675" indent="-177800">
              <a:buFont typeface="Arial" panose="020B0604020202020204" pitchFamily="34" charset="0"/>
              <a:buChar char="•"/>
              <a:tabLst>
                <a:tab pos="541338" algn="l"/>
              </a:tabLst>
            </a:pPr>
            <a:r>
              <a:rPr lang="de-DE" sz="1400" b="1" dirty="0">
                <a:solidFill>
                  <a:srgbClr val="FF0000"/>
                </a:solidFill>
                <a:latin typeface="Sparkasse Rg" panose="020B0504050602020204" pitchFamily="34" charset="0"/>
              </a:rPr>
              <a:t>Bild </a:t>
            </a:r>
          </a:p>
          <a:p>
            <a:pPr marL="447675" indent="-177800">
              <a:buFont typeface="Arial" panose="020B0604020202020204" pitchFamily="34" charset="0"/>
              <a:buChar char="•"/>
              <a:tabLst>
                <a:tab pos="541338" algn="l"/>
              </a:tabLst>
            </a:pPr>
            <a:r>
              <a:rPr lang="de-DE" sz="1400" b="1" dirty="0">
                <a:solidFill>
                  <a:srgbClr val="FF0000"/>
                </a:solidFill>
                <a:latin typeface="Sparkasse Rg" panose="020B0504050602020204" pitchFamily="34" charset="0"/>
              </a:rPr>
              <a:t>Text</a:t>
            </a:r>
          </a:p>
          <a:p>
            <a:pPr algn="ctr"/>
            <a:br>
              <a:rPr lang="de-DE" sz="1400" dirty="0">
                <a:solidFill>
                  <a:srgbClr val="FF0000"/>
                </a:solidFill>
                <a:latin typeface="Sparkasse Rg" panose="020B0504050602020204" pitchFamily="34" charset="0"/>
              </a:rPr>
            </a:br>
            <a:r>
              <a:rPr lang="de-DE" sz="1400" dirty="0">
                <a:solidFill>
                  <a:srgbClr val="FF0000"/>
                </a:solidFill>
                <a:latin typeface="Sparkasse Rg" panose="020B0504050602020204" pitchFamily="34" charset="0"/>
              </a:rPr>
              <a:t>findest Du</a:t>
            </a:r>
            <a:br>
              <a:rPr lang="de-DE" sz="1400" dirty="0">
                <a:solidFill>
                  <a:srgbClr val="FF0000"/>
                </a:solidFill>
                <a:latin typeface="Sparkasse Rg" panose="020B0504050602020204" pitchFamily="34" charset="0"/>
              </a:rPr>
            </a:br>
            <a:r>
              <a:rPr lang="de-DE" sz="1400" dirty="0">
                <a:solidFill>
                  <a:srgbClr val="FF0000"/>
                </a:solidFill>
                <a:latin typeface="Sparkasse Rg" panose="020B0504050602020204" pitchFamily="34" charset="0"/>
              </a:rPr>
              <a:t>auf der nächsten Seite.</a:t>
            </a:r>
          </a:p>
        </p:txBody>
      </p:sp>
      <p:sp>
        <p:nvSpPr>
          <p:cNvPr id="22" name="Textfeld 21">
            <a:extLst>
              <a:ext uri="{FF2B5EF4-FFF2-40B4-BE49-F238E27FC236}">
                <a16:creationId xmlns:a16="http://schemas.microsoft.com/office/drawing/2014/main" id="{572E0137-9023-43FD-92F4-802F06B5F318}"/>
              </a:ext>
            </a:extLst>
          </p:cNvPr>
          <p:cNvSpPr txBox="1"/>
          <p:nvPr/>
        </p:nvSpPr>
        <p:spPr>
          <a:xfrm>
            <a:off x="3080492" y="478010"/>
            <a:ext cx="6037166" cy="369332"/>
          </a:xfrm>
          <a:prstGeom prst="rect">
            <a:avLst/>
          </a:prstGeom>
          <a:noFill/>
        </p:spPr>
        <p:txBody>
          <a:bodyPr wrap="none" rtlCol="0">
            <a:spAutoFit/>
          </a:bodyPr>
          <a:lstStyle/>
          <a:p>
            <a:r>
              <a:rPr lang="de-DE" b="1" dirty="0">
                <a:latin typeface="Sparkasse Rg" panose="020B0504050602020204" pitchFamily="34" charset="0"/>
              </a:rPr>
              <a:t>Deine Checkliste für die Wettbewerbsrunde 2024/2025</a:t>
            </a:r>
          </a:p>
        </p:txBody>
      </p:sp>
      <p:sp>
        <p:nvSpPr>
          <p:cNvPr id="23" name="Ellipse 22">
            <a:extLst>
              <a:ext uri="{FF2B5EF4-FFF2-40B4-BE49-F238E27FC236}">
                <a16:creationId xmlns:a16="http://schemas.microsoft.com/office/drawing/2014/main" id="{5DF86C34-D5E8-468F-9CE1-24BA3A36D517}"/>
              </a:ext>
            </a:extLst>
          </p:cNvPr>
          <p:cNvSpPr/>
          <p:nvPr/>
        </p:nvSpPr>
        <p:spPr>
          <a:xfrm>
            <a:off x="10509308" y="354765"/>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3</a:t>
            </a:r>
          </a:p>
        </p:txBody>
      </p:sp>
    </p:spTree>
    <p:extLst>
      <p:ext uri="{BB962C8B-B14F-4D97-AF65-F5344CB8AC3E}">
        <p14:creationId xmlns:p14="http://schemas.microsoft.com/office/powerpoint/2010/main" val="145633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C816985C-ABD1-4544-B21E-67833AB2A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702" y="148287"/>
            <a:ext cx="1342140" cy="808742"/>
          </a:xfrm>
          <a:prstGeom prst="rect">
            <a:avLst/>
          </a:prstGeom>
        </p:spPr>
      </p:pic>
      <p:sp>
        <p:nvSpPr>
          <p:cNvPr id="6" name="Pfeil: nach rechts 5">
            <a:extLst>
              <a:ext uri="{FF2B5EF4-FFF2-40B4-BE49-F238E27FC236}">
                <a16:creationId xmlns:a16="http://schemas.microsoft.com/office/drawing/2014/main" id="{386F2F08-3254-4FD1-A988-FBEA6F002479}"/>
              </a:ext>
            </a:extLst>
          </p:cNvPr>
          <p:cNvSpPr/>
          <p:nvPr/>
        </p:nvSpPr>
        <p:spPr>
          <a:xfrm>
            <a:off x="346702" y="1333490"/>
            <a:ext cx="2891020" cy="597159"/>
          </a:xfrm>
          <a:prstGeom prst="right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Sparkasse Rg" panose="020B0504050602020204" pitchFamily="34" charset="0"/>
              </a:rPr>
              <a:t>Technische Details</a:t>
            </a:r>
          </a:p>
        </p:txBody>
      </p:sp>
      <p:graphicFrame>
        <p:nvGraphicFramePr>
          <p:cNvPr id="12" name="Tabelle 7">
            <a:extLst>
              <a:ext uri="{FF2B5EF4-FFF2-40B4-BE49-F238E27FC236}">
                <a16:creationId xmlns:a16="http://schemas.microsoft.com/office/drawing/2014/main" id="{11A61292-2403-447C-9B55-DB17989C2AF3}"/>
              </a:ext>
            </a:extLst>
          </p:cNvPr>
          <p:cNvGraphicFramePr>
            <a:graphicFrameLocks noGrp="1"/>
          </p:cNvGraphicFramePr>
          <p:nvPr>
            <p:extLst>
              <p:ext uri="{D42A27DB-BD31-4B8C-83A1-F6EECF244321}">
                <p14:modId xmlns:p14="http://schemas.microsoft.com/office/powerpoint/2010/main" val="1881249583"/>
              </p:ext>
            </p:extLst>
          </p:nvPr>
        </p:nvGraphicFramePr>
        <p:xfrm>
          <a:off x="3331029" y="1360694"/>
          <a:ext cx="8514269" cy="4601566"/>
        </p:xfrm>
        <a:graphic>
          <a:graphicData uri="http://schemas.openxmlformats.org/drawingml/2006/table">
            <a:tbl>
              <a:tblPr firstRow="1" bandRow="1">
                <a:tableStyleId>{5C22544A-7EE6-4342-B048-85BDC9FD1C3A}</a:tableStyleId>
              </a:tblPr>
              <a:tblGrid>
                <a:gridCol w="2130740">
                  <a:extLst>
                    <a:ext uri="{9D8B030D-6E8A-4147-A177-3AD203B41FA5}">
                      <a16:colId xmlns:a16="http://schemas.microsoft.com/office/drawing/2014/main" val="2843702005"/>
                    </a:ext>
                  </a:extLst>
                </a:gridCol>
                <a:gridCol w="6383529">
                  <a:extLst>
                    <a:ext uri="{9D8B030D-6E8A-4147-A177-3AD203B41FA5}">
                      <a16:colId xmlns:a16="http://schemas.microsoft.com/office/drawing/2014/main" val="2112812064"/>
                    </a:ext>
                  </a:extLst>
                </a:gridCol>
              </a:tblGrid>
              <a:tr h="572822">
                <a:tc>
                  <a:txBody>
                    <a:bodyPr/>
                    <a:lstStyle/>
                    <a:p>
                      <a:pPr algn="l"/>
                      <a:r>
                        <a:rPr lang="de-DE" sz="1400" dirty="0">
                          <a:solidFill>
                            <a:schemeClr val="tx1"/>
                          </a:solidFill>
                          <a:latin typeface="Sparkasse Rg" panose="020B0504050602020204" pitchFamily="34" charset="0"/>
                        </a:rPr>
                        <a:t>Format</a:t>
                      </a:r>
                    </a:p>
                  </a:txBody>
                  <a:tcPr anchor="ctr">
                    <a:solidFill>
                      <a:srgbClr val="99CCFF"/>
                    </a:solidFill>
                  </a:tcPr>
                </a:tc>
                <a:tc>
                  <a:txBody>
                    <a:bodyPr/>
                    <a:lstStyle/>
                    <a:p>
                      <a:pPr algn="l"/>
                      <a:r>
                        <a:rPr lang="de-DE" sz="1400" dirty="0">
                          <a:solidFill>
                            <a:schemeClr val="tx1"/>
                          </a:solidFill>
                          <a:latin typeface="Sparkasse Rg" panose="020B0504050602020204" pitchFamily="34" charset="0"/>
                        </a:rPr>
                        <a:t>Technische Anforderungen</a:t>
                      </a:r>
                    </a:p>
                  </a:txBody>
                  <a:tcPr anchor="ctr">
                    <a:solidFill>
                      <a:srgbClr val="99CCFF"/>
                    </a:solidFill>
                  </a:tcPr>
                </a:tc>
                <a:extLst>
                  <a:ext uri="{0D108BD9-81ED-4DB2-BD59-A6C34878D82A}">
                    <a16:rowId xmlns:a16="http://schemas.microsoft.com/office/drawing/2014/main" val="724068420"/>
                  </a:ext>
                </a:extLst>
              </a:tr>
              <a:tr h="2085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solidFill>
                            <a:schemeClr val="tx1"/>
                          </a:solidFill>
                          <a:latin typeface="Sparkasse Rg" panose="020B0504050602020204" pitchFamily="34" charset="0"/>
                        </a:rPr>
                        <a:t>Video</a:t>
                      </a:r>
                    </a:p>
                  </a:txBody>
                  <a:tcPr anchor="ctr">
                    <a:solidFill>
                      <a:schemeClr val="accent5">
                        <a:lumMod val="40000"/>
                        <a:lumOff val="60000"/>
                      </a:schemeClr>
                    </a:solidFill>
                  </a:tcPr>
                </a:tc>
                <a:tc>
                  <a:txBody>
                    <a:bodyPr/>
                    <a:lstStyle/>
                    <a:p>
                      <a:pPr defTabSz="358775"/>
                      <a:r>
                        <a:rPr lang="de-DE" sz="1400" dirty="0">
                          <a:solidFill>
                            <a:schemeClr val="tx1"/>
                          </a:solidFill>
                          <a:latin typeface="Sparkasse Rg" panose="020B0504050602020204" pitchFamily="34" charset="0"/>
                        </a:rPr>
                        <a:t>Dateiname:	</a:t>
                      </a:r>
                      <a:r>
                        <a:rPr lang="de-DE" sz="1400" dirty="0" err="1">
                          <a:solidFill>
                            <a:schemeClr val="tx1"/>
                          </a:solidFill>
                          <a:latin typeface="Sparkasse Rg" panose="020B0504050602020204" pitchFamily="34" charset="0"/>
                        </a:rPr>
                        <a:t>Video_Publikumspreis_Name_Firma</a:t>
                      </a:r>
                      <a:endParaRPr lang="de-DE" sz="1400" dirty="0">
                        <a:solidFill>
                          <a:schemeClr val="tx1"/>
                        </a:solidFill>
                        <a:latin typeface="Sparkasse Rg" panose="020B0504050602020204" pitchFamily="34" charset="0"/>
                      </a:endParaRPr>
                    </a:p>
                    <a:p>
                      <a:pPr defTabSz="269875"/>
                      <a:r>
                        <a:rPr lang="de-DE" sz="1400" dirty="0">
                          <a:solidFill>
                            <a:schemeClr val="tx1"/>
                          </a:solidFill>
                          <a:latin typeface="Sparkasse Rg" panose="020B0504050602020204" pitchFamily="34" charset="0"/>
                        </a:rPr>
                        <a:t>Format: 	 	Querformat</a:t>
                      </a:r>
                    </a:p>
                    <a:p>
                      <a:pPr defTabSz="215900">
                        <a:tabLst>
                          <a:tab pos="1073150" algn="l"/>
                        </a:tabLst>
                      </a:pPr>
                      <a:r>
                        <a:rPr lang="de-DE" sz="1400" dirty="0">
                          <a:solidFill>
                            <a:schemeClr val="tx1"/>
                          </a:solidFill>
                          <a:latin typeface="Sparkasse Rg" panose="020B0504050602020204" pitchFamily="34" charset="0"/>
                        </a:rPr>
                        <a:t>Größe:		1920 x 1080 </a:t>
                      </a:r>
                      <a:r>
                        <a:rPr lang="de-DE" sz="1400" dirty="0" err="1">
                          <a:solidFill>
                            <a:schemeClr val="tx1"/>
                          </a:solidFill>
                          <a:latin typeface="Sparkasse Rg" panose="020B0504050602020204" pitchFamily="34" charset="0"/>
                        </a:rPr>
                        <a:t>pixel</a:t>
                      </a:r>
                      <a:endParaRPr lang="de-DE" sz="1400" dirty="0">
                        <a:solidFill>
                          <a:schemeClr val="tx1"/>
                        </a:solidFill>
                        <a:latin typeface="Sparkasse Rg" panose="020B0504050602020204" pitchFamily="34" charset="0"/>
                      </a:endParaRPr>
                    </a:p>
                    <a:p>
                      <a:pPr defTabSz="1073150"/>
                      <a:r>
                        <a:rPr lang="de-DE" sz="1400" dirty="0">
                          <a:solidFill>
                            <a:schemeClr val="tx1"/>
                          </a:solidFill>
                          <a:latin typeface="Sparkasse Rg" panose="020B0504050602020204" pitchFamily="34" charset="0"/>
                        </a:rPr>
                        <a:t>max. Dauer:	zwei Minuten</a:t>
                      </a:r>
                    </a:p>
                    <a:p>
                      <a:pPr defTabSz="989013">
                        <a:tabLst>
                          <a:tab pos="1073150" algn="l"/>
                        </a:tabLst>
                      </a:pPr>
                      <a:r>
                        <a:rPr lang="de-DE" sz="1400" dirty="0">
                          <a:solidFill>
                            <a:schemeClr val="tx1"/>
                          </a:solidFill>
                          <a:latin typeface="Sparkasse Rg" panose="020B0504050602020204" pitchFamily="34" charset="0"/>
                        </a:rPr>
                        <a:t>Upload:	https://kurzelinks.de/gpi21upload </a:t>
                      </a:r>
                    </a:p>
                    <a:p>
                      <a:endParaRPr lang="de-DE" sz="1400" dirty="0">
                        <a:solidFill>
                          <a:schemeClr val="tx1"/>
                        </a:solidFill>
                        <a:latin typeface="Sparkasse Rg" panose="020B0504050602020204" pitchFamily="34" charset="0"/>
                      </a:endParaRPr>
                    </a:p>
                    <a:p>
                      <a:pPr algn="ctr"/>
                      <a:r>
                        <a:rPr lang="de-DE" sz="1400" b="1" u="sng" dirty="0">
                          <a:solidFill>
                            <a:schemeClr val="tx1"/>
                          </a:solidFill>
                          <a:latin typeface="Sparkasse Rg" panose="020B0504050602020204" pitchFamily="34" charset="0"/>
                        </a:rPr>
                        <a:t>Hinweis: </a:t>
                      </a:r>
                      <a:r>
                        <a:rPr lang="de-DE" sz="1400" dirty="0">
                          <a:solidFill>
                            <a:schemeClr val="tx1"/>
                          </a:solidFill>
                          <a:latin typeface="Sparkasse Rg" panose="020B0504050602020204" pitchFamily="34" charset="0"/>
                        </a:rPr>
                        <a:t>längere Videos werden nach zwei Minuten geschnitten!</a:t>
                      </a:r>
                    </a:p>
                    <a:p>
                      <a:pPr algn="ctr"/>
                      <a:endParaRPr lang="de-DE" sz="1400" dirty="0">
                        <a:solidFill>
                          <a:schemeClr val="tx1"/>
                        </a:solidFill>
                        <a:latin typeface="Sparkasse Rg" panose="020B0504050602020204" pitchFamily="34" charset="0"/>
                      </a:endParaRPr>
                    </a:p>
                  </a:txBody>
                  <a:tcPr anchor="ctr">
                    <a:solidFill>
                      <a:schemeClr val="accent5">
                        <a:lumMod val="40000"/>
                        <a:lumOff val="60000"/>
                      </a:schemeClr>
                    </a:solidFill>
                  </a:tcPr>
                </a:tc>
                <a:extLst>
                  <a:ext uri="{0D108BD9-81ED-4DB2-BD59-A6C34878D82A}">
                    <a16:rowId xmlns:a16="http://schemas.microsoft.com/office/drawing/2014/main" val="851378728"/>
                  </a:ext>
                </a:extLst>
              </a:tr>
              <a:tr h="159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solidFill>
                            <a:schemeClr val="tx1"/>
                          </a:solidFill>
                          <a:latin typeface="Sparkasse Rg" panose="020B0504050602020204" pitchFamily="34" charset="0"/>
                        </a:rPr>
                        <a:t>Foto</a:t>
                      </a:r>
                      <a:endParaRPr lang="de-DE" sz="1400" b="1" dirty="0">
                        <a:latin typeface="Sparkasse Rg" panose="020B0504050602020204" pitchFamily="34" charset="0"/>
                      </a:endParaRPr>
                    </a:p>
                  </a:txBody>
                  <a:tcPr anchor="ctr">
                    <a:solidFill>
                      <a:schemeClr val="accent1">
                        <a:lumMod val="60000"/>
                        <a:lumOff val="40000"/>
                      </a:schemeClr>
                    </a:solidFill>
                  </a:tcPr>
                </a:tc>
                <a:tc>
                  <a:txBody>
                    <a:bodyPr/>
                    <a:lstStyle/>
                    <a:p>
                      <a:pPr defTabSz="630238"/>
                      <a:r>
                        <a:rPr lang="de-DE" sz="1400" dirty="0">
                          <a:latin typeface="Sparkasse Rg" panose="020B0504050602020204" pitchFamily="34" charset="0"/>
                        </a:rPr>
                        <a:t>Format:		quer</a:t>
                      </a:r>
                    </a:p>
                    <a:p>
                      <a:pPr defTabSz="314325">
                        <a:tabLst>
                          <a:tab pos="1073150" algn="l"/>
                        </a:tabLst>
                      </a:pPr>
                      <a:r>
                        <a:rPr lang="de-DE" sz="1400" dirty="0">
                          <a:latin typeface="Sparkasse Rg" panose="020B0504050602020204" pitchFamily="34" charset="0"/>
                        </a:rPr>
                        <a:t>Datei-Typ:		.</a:t>
                      </a:r>
                      <a:r>
                        <a:rPr lang="de-DE" sz="1400" dirty="0" err="1">
                          <a:latin typeface="Sparkasse Rg" panose="020B0504050602020204" pitchFamily="34" charset="0"/>
                        </a:rPr>
                        <a:t>jpg</a:t>
                      </a:r>
                      <a:endParaRPr lang="de-DE" sz="1400" dirty="0">
                        <a:latin typeface="Sparkasse Rg" panose="020B0504050602020204" pitchFamily="34" charset="0"/>
                      </a:endParaRPr>
                    </a:p>
                    <a:p>
                      <a:pPr defTabSz="179388">
                        <a:tabLst>
                          <a:tab pos="177800" algn="l"/>
                        </a:tabLst>
                      </a:pPr>
                      <a:r>
                        <a:rPr lang="de-DE" sz="1400" dirty="0">
                          <a:latin typeface="Sparkasse Rg" panose="020B0504050602020204" pitchFamily="34" charset="0"/>
                        </a:rPr>
                        <a:t>Mindestgröße:	2 MB</a:t>
                      </a:r>
                      <a:br>
                        <a:rPr lang="de-DE" sz="1400" dirty="0">
                          <a:latin typeface="Sparkasse Rg" panose="020B0504050602020204" pitchFamily="34" charset="0"/>
                        </a:rPr>
                      </a:br>
                      <a:r>
                        <a:rPr lang="de-DE" sz="1400" dirty="0">
                          <a:latin typeface="Sparkasse Rg" panose="020B0504050602020204" pitchFamily="34" charset="0"/>
                        </a:rPr>
                        <a:t>Auflösung: 		300 dpi</a:t>
                      </a:r>
                    </a:p>
                    <a:p>
                      <a:pPr defTabSz="627063"/>
                      <a:r>
                        <a:rPr lang="de-DE" sz="1400" dirty="0">
                          <a:latin typeface="Sparkasse Rg" panose="020B0504050602020204" pitchFamily="34" charset="0"/>
                        </a:rPr>
                        <a:t>Einreichung:	per E-Mail an monika.john@spk-in-ei.de</a:t>
                      </a:r>
                    </a:p>
                    <a:p>
                      <a:endParaRPr lang="de-DE" sz="1400" dirty="0">
                        <a:latin typeface="Sparkasse Rg" panose="020B0504050602020204" pitchFamily="34" charset="0"/>
                      </a:endParaRPr>
                    </a:p>
                  </a:txBody>
                  <a:tcPr anchor="ctr">
                    <a:solidFill>
                      <a:schemeClr val="accent1">
                        <a:lumMod val="60000"/>
                        <a:lumOff val="40000"/>
                      </a:schemeClr>
                    </a:solidFill>
                  </a:tcPr>
                </a:tc>
                <a:extLst>
                  <a:ext uri="{0D108BD9-81ED-4DB2-BD59-A6C34878D82A}">
                    <a16:rowId xmlns:a16="http://schemas.microsoft.com/office/drawing/2014/main" val="1453740512"/>
                  </a:ext>
                </a:extLst>
              </a:tr>
              <a:tr h="353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latin typeface="Sparkasse Rg" panose="020B0504050602020204" pitchFamily="34" charset="0"/>
                        </a:rPr>
                        <a:t>Text</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latin typeface="Sparkasse Rg" panose="020B0504050602020204" pitchFamily="34" charset="0"/>
                        </a:rPr>
                        <a:t>pro Antwort max. 320 Zeichen (incl. Leerzeichen)</a:t>
                      </a:r>
                    </a:p>
                  </a:txBody>
                  <a:tcPr anchor="ctr">
                    <a:solidFill>
                      <a:schemeClr val="accent1">
                        <a:lumMod val="20000"/>
                        <a:lumOff val="80000"/>
                      </a:schemeClr>
                    </a:solidFill>
                  </a:tcPr>
                </a:tc>
                <a:extLst>
                  <a:ext uri="{0D108BD9-81ED-4DB2-BD59-A6C34878D82A}">
                    <a16:rowId xmlns:a16="http://schemas.microsoft.com/office/drawing/2014/main" val="2190089884"/>
                  </a:ext>
                </a:extLst>
              </a:tr>
            </a:tbl>
          </a:graphicData>
        </a:graphic>
      </p:graphicFrame>
      <p:sp>
        <p:nvSpPr>
          <p:cNvPr id="9" name="Rechteck 8">
            <a:extLst>
              <a:ext uri="{FF2B5EF4-FFF2-40B4-BE49-F238E27FC236}">
                <a16:creationId xmlns:a16="http://schemas.microsoft.com/office/drawing/2014/main" id="{690A5E9C-B9D2-4064-9F15-B6C6852406FC}"/>
              </a:ext>
            </a:extLst>
          </p:cNvPr>
          <p:cNvSpPr/>
          <p:nvPr/>
        </p:nvSpPr>
        <p:spPr>
          <a:xfrm>
            <a:off x="346702" y="2005292"/>
            <a:ext cx="2769722" cy="39569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FF0000"/>
                </a:solidFill>
                <a:latin typeface="Sparkasse Rg" panose="020B0504050602020204" pitchFamily="34" charset="0"/>
              </a:rPr>
              <a:t>Aus allen Einreichungen</a:t>
            </a:r>
          </a:p>
          <a:p>
            <a:pPr algn="ctr"/>
            <a:r>
              <a:rPr lang="de-DE" sz="1400" dirty="0">
                <a:solidFill>
                  <a:srgbClr val="FF0000"/>
                </a:solidFill>
                <a:latin typeface="Sparkasse Rg" panose="020B0504050602020204" pitchFamily="34" charset="0"/>
              </a:rPr>
              <a:t>zum Publikumspreis </a:t>
            </a:r>
          </a:p>
          <a:p>
            <a:pPr algn="ctr"/>
            <a:r>
              <a:rPr lang="de-DE" sz="1400" dirty="0">
                <a:solidFill>
                  <a:srgbClr val="FF0000"/>
                </a:solidFill>
                <a:latin typeface="Sparkasse Rg" panose="020B0504050602020204" pitchFamily="34" charset="0"/>
              </a:rPr>
              <a:t>wird eine Collage </a:t>
            </a:r>
          </a:p>
          <a:p>
            <a:pPr algn="ctr"/>
            <a:r>
              <a:rPr lang="de-DE" sz="1400" dirty="0">
                <a:solidFill>
                  <a:srgbClr val="FF0000"/>
                </a:solidFill>
                <a:latin typeface="Sparkasse Rg" panose="020B0504050602020204" pitchFamily="34" charset="0"/>
              </a:rPr>
              <a:t>zum Aushang bzw. zur Veröffentlichung bei den GPI-Partnern sowie den Medien des GPIs erstellt.</a:t>
            </a:r>
          </a:p>
          <a:p>
            <a:pPr algn="ctr"/>
            <a:endParaRPr lang="de-DE" sz="1400" dirty="0">
              <a:solidFill>
                <a:srgbClr val="FF0000"/>
              </a:solidFill>
              <a:latin typeface="Sparkasse Rg" panose="020B0504050602020204" pitchFamily="34" charset="0"/>
            </a:endParaRPr>
          </a:p>
          <a:p>
            <a:pPr algn="ctr"/>
            <a:r>
              <a:rPr lang="de-DE" sz="1400" dirty="0">
                <a:solidFill>
                  <a:srgbClr val="FF0000"/>
                </a:solidFill>
                <a:latin typeface="Sparkasse Rg" panose="020B0504050602020204" pitchFamily="34" charset="0"/>
              </a:rPr>
              <a:t>Mit Deiner Einreichung stimmst Du zu, dass Fotos bzw. Filmaufnahmen, die im Rahmen von Veranstaltungen oder Aktionen des Gründerpreises Ingolstadt erstellt werden, zur Dokumentation, Berichterstattung, Archivierung und Werbung uneingeschränkt verwendet werden dürfen.</a:t>
            </a:r>
          </a:p>
        </p:txBody>
      </p:sp>
      <p:sp>
        <p:nvSpPr>
          <p:cNvPr id="18" name="Textfeld 17">
            <a:extLst>
              <a:ext uri="{FF2B5EF4-FFF2-40B4-BE49-F238E27FC236}">
                <a16:creationId xmlns:a16="http://schemas.microsoft.com/office/drawing/2014/main" id="{CF111D2D-6846-41C8-A335-CEFEAFE22E7A}"/>
              </a:ext>
            </a:extLst>
          </p:cNvPr>
          <p:cNvSpPr txBox="1"/>
          <p:nvPr/>
        </p:nvSpPr>
        <p:spPr>
          <a:xfrm>
            <a:off x="3080492" y="478010"/>
            <a:ext cx="6037166" cy="369332"/>
          </a:xfrm>
          <a:prstGeom prst="rect">
            <a:avLst/>
          </a:prstGeom>
          <a:noFill/>
        </p:spPr>
        <p:txBody>
          <a:bodyPr wrap="none" rtlCol="0">
            <a:spAutoFit/>
          </a:bodyPr>
          <a:lstStyle/>
          <a:p>
            <a:r>
              <a:rPr lang="de-DE" b="1" dirty="0">
                <a:latin typeface="Sparkasse Rg" panose="020B0504050602020204" pitchFamily="34" charset="0"/>
              </a:rPr>
              <a:t>Deine Checkliste für die Wettbewerbsrunde 2024/2025</a:t>
            </a:r>
          </a:p>
        </p:txBody>
      </p:sp>
      <p:sp>
        <p:nvSpPr>
          <p:cNvPr id="19" name="Ellipse 18">
            <a:extLst>
              <a:ext uri="{FF2B5EF4-FFF2-40B4-BE49-F238E27FC236}">
                <a16:creationId xmlns:a16="http://schemas.microsoft.com/office/drawing/2014/main" id="{D45AE5D3-1A7A-4D36-AC84-72ACB12AB26C}"/>
              </a:ext>
            </a:extLst>
          </p:cNvPr>
          <p:cNvSpPr/>
          <p:nvPr/>
        </p:nvSpPr>
        <p:spPr>
          <a:xfrm>
            <a:off x="10509308" y="354765"/>
            <a:ext cx="615821" cy="615821"/>
          </a:xfrm>
          <a:prstGeom prst="ellipse">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latin typeface="Sparkasse Rg Mono" panose="00000009000000000000" pitchFamily="49" charset="0"/>
                <a:cs typeface="72 Black" panose="020B0A04030603020204" pitchFamily="34" charset="0"/>
              </a:rPr>
              <a:t>4</a:t>
            </a:r>
          </a:p>
        </p:txBody>
      </p:sp>
    </p:spTree>
    <p:extLst>
      <p:ext uri="{BB962C8B-B14F-4D97-AF65-F5344CB8AC3E}">
        <p14:creationId xmlns:p14="http://schemas.microsoft.com/office/powerpoint/2010/main" val="46754615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Breitbild</PresentationFormat>
  <Paragraphs>95</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Calibri Light</vt:lpstr>
      <vt:lpstr>Sparkasse Rg</vt:lpstr>
      <vt:lpstr>Sparkasse Rg Mono</vt:lpstr>
      <vt:lpstr>Office</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Tiedt Jörg</dc:creator>
  <cp:lastModifiedBy>John Monika</cp:lastModifiedBy>
  <cp:revision>26</cp:revision>
  <dcterms:created xsi:type="dcterms:W3CDTF">2024-07-02T09:46:11Z</dcterms:created>
  <dcterms:modified xsi:type="dcterms:W3CDTF">2024-07-11T15:53:12Z</dcterms:modified>
</cp:coreProperties>
</file>